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6" r:id="rId5"/>
  </p:sldMasterIdLst>
  <p:notesMasterIdLst>
    <p:notesMasterId r:id="rId8"/>
  </p:notesMasterIdLst>
  <p:sldIdLst>
    <p:sldId id="969" r:id="rId6"/>
    <p:sldId id="1065" r:id="rId7"/>
    <p:sldId id="1081" r:id="rId9"/>
    <p:sldId id="1158" r:id="rId10"/>
    <p:sldId id="1083" r:id="rId11"/>
    <p:sldId id="1066" r:id="rId12"/>
    <p:sldId id="1067" r:id="rId13"/>
    <p:sldId id="1069" r:id="rId14"/>
    <p:sldId id="1071" r:id="rId15"/>
    <p:sldId id="773" r:id="rId16"/>
    <p:sldId id="1085" r:id="rId17"/>
    <p:sldId id="946" r:id="rId18"/>
    <p:sldId id="1089" r:id="rId19"/>
    <p:sldId id="1088" r:id="rId20"/>
    <p:sldId id="1175" r:id="rId21"/>
    <p:sldId id="1176" r:id="rId22"/>
    <p:sldId id="1177" r:id="rId23"/>
    <p:sldId id="1178" r:id="rId24"/>
    <p:sldId id="1179" r:id="rId25"/>
    <p:sldId id="896" r:id="rId26"/>
    <p:sldId id="1115" r:id="rId27"/>
    <p:sldId id="1090" r:id="rId28"/>
    <p:sldId id="1092" r:id="rId29"/>
    <p:sldId id="1093" r:id="rId30"/>
    <p:sldId id="1094" r:id="rId31"/>
    <p:sldId id="1095" r:id="rId32"/>
    <p:sldId id="1096" r:id="rId33"/>
    <p:sldId id="1097" r:id="rId34"/>
    <p:sldId id="1098" r:id="rId35"/>
    <p:sldId id="1110" r:id="rId36"/>
    <p:sldId id="1111" r:id="rId37"/>
    <p:sldId id="1104" r:id="rId38"/>
    <p:sldId id="1112" r:id="rId39"/>
    <p:sldId id="1113" r:id="rId40"/>
    <p:sldId id="1114" r:id="rId41"/>
    <p:sldId id="1152" r:id="rId42"/>
    <p:sldId id="1160" r:id="rId43"/>
    <p:sldId id="1099" r:id="rId44"/>
    <p:sldId id="1162" r:id="rId45"/>
    <p:sldId id="1100" r:id="rId46"/>
    <p:sldId id="1170" r:id="rId47"/>
    <p:sldId id="1169" r:id="rId48"/>
    <p:sldId id="1159" r:id="rId49"/>
    <p:sldId id="1020" r:id="rId50"/>
    <p:sldId id="915" r:id="rId51"/>
    <p:sldId id="1154" r:id="rId52"/>
    <p:sldId id="1116" r:id="rId53"/>
    <p:sldId id="1163" r:id="rId54"/>
    <p:sldId id="1164" r:id="rId55"/>
    <p:sldId id="1165" r:id="rId56"/>
    <p:sldId id="1117" r:id="rId57"/>
    <p:sldId id="1136" r:id="rId58"/>
    <p:sldId id="1167" r:id="rId59"/>
    <p:sldId id="1118" r:id="rId60"/>
    <p:sldId id="1023" r:id="rId61"/>
    <p:sldId id="1024" r:id="rId62"/>
    <p:sldId id="1028" r:id="rId63"/>
    <p:sldId id="1140" r:id="rId64"/>
    <p:sldId id="1141" r:id="rId65"/>
    <p:sldId id="1142" r:id="rId66"/>
    <p:sldId id="1171" r:id="rId67"/>
    <p:sldId id="1172" r:id="rId68"/>
    <p:sldId id="1173" r:id="rId69"/>
    <p:sldId id="1040" r:id="rId70"/>
    <p:sldId id="1042" r:id="rId71"/>
    <p:sldId id="1043" r:id="rId72"/>
    <p:sldId id="1045" r:id="rId73"/>
    <p:sldId id="972" r:id="rId74"/>
    <p:sldId id="1055" r:id="rId75"/>
    <p:sldId id="1147"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28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M" initials="L"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10BD"/>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972" autoAdjust="0"/>
  </p:normalViewPr>
  <p:slideViewPr>
    <p:cSldViewPr snapToGrid="0" showGuides="1">
      <p:cViewPr varScale="1">
        <p:scale>
          <a:sx n="79" d="100"/>
          <a:sy n="79" d="100"/>
        </p:scale>
        <p:origin x="957" y="51"/>
      </p:cViewPr>
      <p:guideLst>
        <p:guide orient="horz" pos="2124"/>
        <p:guide pos="2856"/>
      </p:guideLst>
    </p:cSldViewPr>
  </p:slideViewPr>
  <p:outlineViewPr>
    <p:cViewPr>
      <p:scale>
        <a:sx n="33" d="100"/>
        <a:sy n="33" d="100"/>
      </p:scale>
      <p:origin x="0" y="-16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0" Type="http://schemas.openxmlformats.org/officeDocument/2006/relationships/commentAuthors" Target="commentAuthors.xml"/><Relationship Id="rId8" Type="http://schemas.openxmlformats.org/officeDocument/2006/relationships/notesMaster" Target="notesMasters/notesMaster1.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22.emf"/><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B4246-6B02-46EB-B115-D6B9BAB9E7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DD054-921B-4E87-93DE-A6041CA0B5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7%BD%91%E7%BB%9C%E8%8A%82%E7%82%B9/9338583"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spcBef>
                <a:spcPts val="1200"/>
              </a:spcBef>
              <a:buClr>
                <a:srgbClr val="C00000"/>
              </a:buClr>
              <a:buFont typeface="Wingdings" panose="05000000000000000000" pitchFamily="2" charset="2"/>
              <a:buChar char="n"/>
            </a:pPr>
            <a:r>
              <a:rPr lang="zh-CN" altLang="en-US" sz="3600" dirty="0">
                <a:solidFill>
                  <a:srgbClr val="262626"/>
                </a:solidFill>
                <a:effectLst/>
              </a:rPr>
              <a:t>资源子网的任务是利用其自身的硬件资源和软件资源为用户进行数据处理和科学计算，并将结果以相应形式送给用户或存档。</a:t>
            </a:r>
            <a:endParaRPr lang="en-US" altLang="zh-CN" sz="2400" b="1" dirty="0">
              <a:solidFill>
                <a:schemeClr val="tx1"/>
              </a:solidFill>
              <a:latin typeface="Century Gothic" panose="020B0502020202020204" pitchFamily="34" charset="0"/>
            </a:endParaRPr>
          </a:p>
          <a:p>
            <a:pPr>
              <a:lnSpc>
                <a:spcPct val="110000"/>
              </a:lnSpc>
              <a:spcBef>
                <a:spcPts val="1200"/>
              </a:spcBef>
              <a:buClr>
                <a:srgbClr val="C00000"/>
              </a:buClr>
              <a:buFont typeface="Wingdings" panose="05000000000000000000" pitchFamily="2" charset="2"/>
              <a:buChar char="n"/>
            </a:pPr>
            <a:r>
              <a:rPr lang="zh-CN" altLang="en-US" sz="2400" b="1" dirty="0">
                <a:solidFill>
                  <a:schemeClr val="tx1"/>
                </a:solidFill>
                <a:latin typeface="Century Gothic" panose="020B0502020202020204" pitchFamily="34" charset="0"/>
              </a:rPr>
              <a:t>网络边缘</a:t>
            </a:r>
            <a:endParaRPr lang="en-US" altLang="zh-CN" sz="2400" b="1" dirty="0">
              <a:solidFill>
                <a:schemeClr val="tx1"/>
              </a:solidFill>
              <a:latin typeface="Century Gothic" panose="020B0502020202020204" pitchFamily="34" charset="0"/>
            </a:endParaRPr>
          </a:p>
          <a:p>
            <a:pPr lvl="1">
              <a:lnSpc>
                <a:spcPct val="110000"/>
              </a:lnSpc>
              <a:spcBef>
                <a:spcPts val="600"/>
              </a:spcBef>
              <a:buClr>
                <a:srgbClr val="0000FF"/>
              </a:buClr>
              <a:buFont typeface="Arial" panose="020B0604020202020204" pitchFamily="34" charset="0"/>
              <a:buChar char="•"/>
            </a:pPr>
            <a:r>
              <a:rPr lang="zh-CN" altLang="en-US" sz="2200" b="1" dirty="0">
                <a:solidFill>
                  <a:schemeClr val="tx1"/>
                </a:solidFill>
                <a:latin typeface="Century Gothic" panose="020B0502020202020204" pitchFamily="34" charset="0"/>
              </a:rPr>
              <a:t>主机</a:t>
            </a:r>
            <a:endParaRPr lang="en-US" altLang="zh-CN" sz="2200" b="1" dirty="0">
              <a:solidFill>
                <a:schemeClr val="tx1"/>
              </a:solidFill>
              <a:latin typeface="Century Gothic" panose="020B0502020202020204" pitchFamily="34" charset="0"/>
            </a:endParaRPr>
          </a:p>
          <a:p>
            <a:pPr>
              <a:lnSpc>
                <a:spcPct val="110000"/>
              </a:lnSpc>
              <a:spcBef>
                <a:spcPts val="1200"/>
              </a:spcBef>
              <a:buClr>
                <a:srgbClr val="C00000"/>
              </a:buClr>
              <a:buFont typeface="Wingdings" panose="05000000000000000000" pitchFamily="2" charset="2"/>
              <a:buChar char="n"/>
            </a:pPr>
            <a:r>
              <a:rPr lang="zh-CN" altLang="en-US" sz="2400" b="1" dirty="0">
                <a:solidFill>
                  <a:schemeClr val="tx1"/>
                </a:solidFill>
                <a:latin typeface="Century Gothic" panose="020B0502020202020204" pitchFamily="34" charset="0"/>
              </a:rPr>
              <a:t>网络核心</a:t>
            </a:r>
            <a:endParaRPr lang="en-US" altLang="zh-CN" sz="2400" b="1" dirty="0">
              <a:solidFill>
                <a:schemeClr val="tx1"/>
              </a:solidFill>
              <a:latin typeface="Century Gothic" panose="020B0502020202020204" pitchFamily="34" charset="0"/>
            </a:endParaRPr>
          </a:p>
          <a:p>
            <a:pPr lvl="1">
              <a:spcBef>
                <a:spcPts val="600"/>
              </a:spcBef>
              <a:buClr>
                <a:srgbClr val="0000FF"/>
              </a:buClr>
              <a:buFont typeface="Arial" panose="020B0604020202020204" pitchFamily="34" charset="0"/>
              <a:buChar char="•"/>
            </a:pPr>
            <a:r>
              <a:rPr lang="zh-CN" altLang="en-US" sz="2200" b="1" dirty="0">
                <a:solidFill>
                  <a:schemeClr val="tx1"/>
                </a:solidFill>
                <a:latin typeface="Century Gothic" panose="020B0502020202020204" pitchFamily="34" charset="0"/>
              </a:rPr>
              <a:t>互连的路由器</a:t>
            </a:r>
            <a:endParaRPr lang="en-US" altLang="zh-CN" sz="2200" b="1" dirty="0">
              <a:solidFill>
                <a:schemeClr val="tx1"/>
              </a:solidFill>
              <a:latin typeface="Century Gothic" panose="020B0502020202020204" pitchFamily="34" charset="0"/>
            </a:endParaRPr>
          </a:p>
          <a:p>
            <a:pPr lvl="1">
              <a:spcBef>
                <a:spcPts val="600"/>
              </a:spcBef>
              <a:buClr>
                <a:srgbClr val="0000FF"/>
              </a:buClr>
              <a:buFont typeface="Arial" panose="020B0604020202020204" pitchFamily="34" charset="0"/>
              <a:buChar char="•"/>
            </a:pPr>
            <a:r>
              <a:rPr lang="zh-CN" altLang="en-US" sz="2200" b="1" dirty="0">
                <a:solidFill>
                  <a:schemeClr val="tx1"/>
                </a:solidFill>
                <a:latin typeface="Century Gothic" panose="020B0502020202020204" pitchFamily="34" charset="0"/>
              </a:rPr>
              <a:t>网络的网络</a:t>
            </a:r>
            <a:endParaRPr lang="en-US" altLang="zh-CN" sz="2200" b="1" dirty="0">
              <a:solidFill>
                <a:schemeClr val="tx1"/>
              </a:solidFill>
              <a:latin typeface="Century Gothic" panose="020B0502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“计算机网络是网络的网络”这个说法，实际上是在描述计算机网络的一个基本特征，即网络的互连性。这里的“网络”有两个层面的含义：</a:t>
            </a:r>
            <a:endParaRPr lang="zh-CN" altLang="en-US" dirty="0" smtClean="0">
              <a:effectLst/>
            </a:endParaRPr>
          </a:p>
          <a:p>
            <a:r>
              <a:rPr lang="zh-CN" altLang="en-US" b="1" dirty="0" smtClean="0">
                <a:effectLst/>
              </a:rPr>
              <a:t>单个网络</a:t>
            </a:r>
            <a:r>
              <a:rPr lang="zh-CN" altLang="en-US" dirty="0" smtClean="0">
                <a:effectLst/>
              </a:rPr>
              <a:t>：</a:t>
            </a:r>
            <a:endParaRPr lang="zh-CN" altLang="en-US" dirty="0" smtClean="0">
              <a:effectLst/>
            </a:endParaRPr>
          </a:p>
          <a:p>
            <a:pPr lvl="1"/>
            <a:r>
              <a:rPr lang="zh-CN" altLang="en-US" dirty="0" smtClean="0">
                <a:effectLst/>
              </a:rPr>
              <a:t>指一个独立的网络实体，比如一个局域网（</a:t>
            </a:r>
            <a:r>
              <a:rPr lang="en-US" altLang="zh-CN" dirty="0" smtClean="0">
                <a:effectLst/>
              </a:rPr>
              <a:t>LAN</a:t>
            </a:r>
            <a:r>
              <a:rPr lang="zh-CN" altLang="en-US" dirty="0" smtClean="0">
                <a:effectLst/>
              </a:rPr>
              <a:t>）、城域网（</a:t>
            </a:r>
            <a:r>
              <a:rPr lang="en-US" altLang="zh-CN" dirty="0" smtClean="0">
                <a:effectLst/>
              </a:rPr>
              <a:t>MAN</a:t>
            </a:r>
            <a:r>
              <a:rPr lang="zh-CN" altLang="en-US" dirty="0" smtClean="0">
                <a:effectLst/>
              </a:rPr>
              <a:t>）或广域网（</a:t>
            </a:r>
            <a:r>
              <a:rPr lang="en-US" altLang="zh-CN" dirty="0" smtClean="0">
                <a:effectLst/>
              </a:rPr>
              <a:t>WAN</a:t>
            </a:r>
            <a:r>
              <a:rPr lang="zh-CN" altLang="en-US" dirty="0" smtClean="0">
                <a:effectLst/>
              </a:rPr>
              <a:t>）。每个这样的网络都是由多个设备（如计算机、路由器、交换机等）组成的，它们通过物理或无线连接相互连接，以实现数据的传输和资源共享。</a:t>
            </a:r>
            <a:endParaRPr lang="zh-CN" altLang="en-US" dirty="0" smtClean="0">
              <a:effectLst/>
            </a:endParaRPr>
          </a:p>
          <a:p>
            <a:r>
              <a:rPr lang="zh-CN" altLang="en-US" b="1" dirty="0" smtClean="0">
                <a:effectLst/>
              </a:rPr>
              <a:t>互连的网络</a:t>
            </a:r>
            <a:r>
              <a:rPr lang="zh-CN" altLang="en-US" dirty="0" smtClean="0">
                <a:effectLst/>
              </a:rPr>
              <a:t>：</a:t>
            </a:r>
            <a:endParaRPr lang="zh-CN" altLang="en-US" dirty="0" smtClean="0">
              <a:effectLst/>
            </a:endParaRPr>
          </a:p>
          <a:p>
            <a:pPr lvl="1"/>
            <a:r>
              <a:rPr lang="zh-CN" altLang="en-US" dirty="0" smtClean="0">
                <a:effectLst/>
              </a:rPr>
              <a:t>当多个这样的单个网络通过路由器、网关或其他网络设备连接在一起时，就形成了一个更大的网络，即“网络的网络”。这种互连允许不同网络中的设备进行通信和数据交换。</a:t>
            </a:r>
            <a:endParaRPr lang="zh-CN" altLang="en-US" dirty="0" smtClean="0">
              <a:effectLst/>
            </a:endParaRPr>
          </a:p>
          <a:p>
            <a:endParaRPr lang="en-US" altLang="zh-CN" dirty="0" smtClean="0">
              <a:effectLst/>
            </a:endParaRPr>
          </a:p>
          <a:p>
            <a:r>
              <a:rPr lang="zh-CN" altLang="en-US" dirty="0" smtClean="0">
                <a:effectLst/>
              </a:rPr>
              <a:t>例如，一个公司内部可能有一个局域网，用于连接办公室内的所有计算机和设备。当这个局域网通过互联网服务提供商（</a:t>
            </a:r>
            <a:r>
              <a:rPr lang="en-US" altLang="zh-CN" dirty="0" smtClean="0">
                <a:effectLst/>
              </a:rPr>
              <a:t>ISP</a:t>
            </a:r>
            <a:r>
              <a:rPr lang="zh-CN" altLang="en-US" dirty="0" smtClean="0">
                <a:effectLst/>
              </a:rPr>
              <a:t>）连接到互联网时，它就成为了一个更大的网络（即互联网）的一部分。互联网本身就是由全球无数个局域网、城域网和广域网组成的“网络的网络”。</a:t>
            </a:r>
            <a:endParaRPr lang="en-US" altLang="zh-CN" dirty="0" smtClean="0">
              <a:effectLst/>
            </a:endParaRPr>
          </a:p>
          <a:p>
            <a:endParaRPr lang="zh-CN" altLang="en-US" dirty="0" smtClean="0">
              <a:effectLst/>
            </a:endParaRPr>
          </a:p>
          <a:p>
            <a:r>
              <a:rPr lang="zh-CN" altLang="en-US" dirty="0" smtClean="0">
                <a:effectLst/>
              </a:rPr>
              <a:t>这种互连性是现代计算机网络的一个关键特性，它使得全球范围内的信息共享和通信成为可能。通过这种互连，不同的网络可以共享资源、交换信息，并提供各种服务，如电子邮件、在线视频会议、网页浏览等。因此，“网络的网络”这个概念强调了计算机网络的扩展性和互联互通的能力。</a:t>
            </a:r>
            <a:endParaRPr lang="zh-CN" altLang="en-US" dirty="0" smtClean="0">
              <a:effectLst/>
            </a:endParaRPr>
          </a:p>
          <a:p>
            <a:endParaRPr lang="en-US" altLang="zh-CN" dirty="0" smtClean="0">
              <a:effectLst/>
            </a:endParaRPr>
          </a:p>
          <a:p>
            <a:endParaRPr lang="en-US" altLang="zh-CN" dirty="0" smtClean="0">
              <a:effectLst/>
            </a:endParaRPr>
          </a:p>
          <a:p>
            <a:endParaRPr lang="en-US" altLang="zh-CN" dirty="0" smtClean="0">
              <a:effectLst/>
            </a:endParaRPr>
          </a:p>
          <a:p>
            <a:endParaRPr lang="en-US" altLang="zh-CN" dirty="0" smtClean="0">
              <a:effectLst/>
            </a:endParaRPr>
          </a:p>
          <a:p>
            <a:endParaRPr lang="en-US" altLang="zh-CN" dirty="0" smtClean="0">
              <a:effectLst/>
            </a:endParaRPr>
          </a:p>
          <a:p>
            <a:r>
              <a:rPr lang="zh-CN" altLang="en-US" dirty="0" smtClean="0">
                <a:effectLst/>
              </a:rPr>
              <a:t>局域网（</a:t>
            </a:r>
            <a:r>
              <a:rPr lang="en-US" altLang="zh-CN" dirty="0" smtClean="0">
                <a:effectLst/>
              </a:rPr>
              <a:t>LAN</a:t>
            </a:r>
            <a:r>
              <a:rPr lang="zh-CN" altLang="en-US" dirty="0" smtClean="0">
                <a:effectLst/>
              </a:rPr>
              <a:t>）和广域网（</a:t>
            </a:r>
            <a:r>
              <a:rPr lang="en-US" altLang="zh-CN" dirty="0" smtClean="0">
                <a:effectLst/>
              </a:rPr>
              <a:t>WAN</a:t>
            </a:r>
            <a:r>
              <a:rPr lang="zh-CN" altLang="en-US" dirty="0" smtClean="0">
                <a:effectLst/>
              </a:rPr>
              <a:t>）的主要区别体现在以下几个方面：</a:t>
            </a:r>
            <a:endParaRPr lang="zh-CN" altLang="en-US" dirty="0" smtClean="0">
              <a:effectLst/>
            </a:endParaRPr>
          </a:p>
          <a:p>
            <a:r>
              <a:rPr lang="zh-CN" altLang="en-US" b="1" dirty="0" smtClean="0">
                <a:effectLst/>
              </a:rPr>
              <a:t>覆盖范围</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：局域网的覆盖范围较小，通常局限于一个建筑物、一个办公室或一个校园内。</a:t>
            </a:r>
            <a:endParaRPr lang="zh-CN" altLang="en-US" dirty="0" smtClean="0">
              <a:effectLst/>
            </a:endParaRPr>
          </a:p>
          <a:p>
            <a:pPr lvl="1"/>
            <a:r>
              <a:rPr lang="en-US" altLang="zh-CN" b="1" dirty="0" smtClean="0">
                <a:effectLst/>
              </a:rPr>
              <a:t>WAN</a:t>
            </a:r>
            <a:r>
              <a:rPr lang="zh-CN" altLang="en-US" dirty="0" smtClean="0">
                <a:effectLst/>
              </a:rPr>
              <a:t>：广域网的覆盖范围广泛，可以跨越城市、国家甚至全球，如互联网就是一个全球性的广域网。</a:t>
            </a:r>
            <a:endParaRPr lang="zh-CN" altLang="en-US" dirty="0" smtClean="0">
              <a:effectLst/>
            </a:endParaRPr>
          </a:p>
          <a:p>
            <a:r>
              <a:rPr lang="zh-CN" altLang="en-US" b="1" dirty="0" smtClean="0">
                <a:effectLst/>
              </a:rPr>
              <a:t>数据传输速率</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：局域网通常提供较高的数据传输速率，可以达到千兆位（</a:t>
            </a:r>
            <a:r>
              <a:rPr lang="en-US" altLang="zh-CN" dirty="0" err="1" smtClean="0">
                <a:effectLst/>
              </a:rPr>
              <a:t>Gbps</a:t>
            </a:r>
            <a:r>
              <a:rPr lang="zh-CN" altLang="en-US" dirty="0" smtClean="0">
                <a:effectLst/>
              </a:rPr>
              <a:t>）甚至更高。</a:t>
            </a:r>
            <a:endParaRPr lang="zh-CN" altLang="en-US" dirty="0" smtClean="0">
              <a:effectLst/>
            </a:endParaRPr>
          </a:p>
          <a:p>
            <a:pPr lvl="1"/>
            <a:r>
              <a:rPr lang="en-US" altLang="zh-CN" b="1" dirty="0" smtClean="0">
                <a:effectLst/>
              </a:rPr>
              <a:t>WAN</a:t>
            </a:r>
            <a:r>
              <a:rPr lang="zh-CN" altLang="en-US" dirty="0" smtClean="0">
                <a:effectLst/>
              </a:rPr>
              <a:t>：广域网的数据传输速率相对较低，因为信号需要经过多个节点和长距离传输。</a:t>
            </a:r>
            <a:endParaRPr lang="zh-CN" altLang="en-US" dirty="0" smtClean="0">
              <a:effectLst/>
            </a:endParaRPr>
          </a:p>
          <a:p>
            <a:r>
              <a:rPr lang="zh-CN" altLang="en-US" b="1" dirty="0" smtClean="0">
                <a:effectLst/>
              </a:rPr>
              <a:t>延迟</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：局域网的延迟较低，因为距离短，信号传输速度快。</a:t>
            </a:r>
            <a:endParaRPr lang="zh-CN" altLang="en-US" dirty="0" smtClean="0">
              <a:effectLst/>
            </a:endParaRPr>
          </a:p>
          <a:p>
            <a:pPr lvl="1"/>
            <a:r>
              <a:rPr lang="en-US" altLang="zh-CN" b="1" dirty="0" smtClean="0">
                <a:effectLst/>
              </a:rPr>
              <a:t>WAN</a:t>
            </a:r>
            <a:r>
              <a:rPr lang="zh-CN" altLang="en-US" dirty="0" smtClean="0">
                <a:effectLst/>
              </a:rPr>
              <a:t>：广域网的延迟较高，因为信号传输距离远，且可能经过多个路由器和交换机。</a:t>
            </a:r>
            <a:endParaRPr lang="zh-CN" altLang="en-US" dirty="0" smtClean="0">
              <a:effectLst/>
            </a:endParaRPr>
          </a:p>
          <a:p>
            <a:r>
              <a:rPr lang="zh-CN" altLang="en-US" b="1" dirty="0" smtClean="0">
                <a:effectLst/>
              </a:rPr>
              <a:t>管理</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：局域网通常由一个组织或机构管理，如公司、学校或家庭。</a:t>
            </a:r>
            <a:endParaRPr lang="zh-CN" altLang="en-US" dirty="0" smtClean="0">
              <a:effectLst/>
            </a:endParaRPr>
          </a:p>
          <a:p>
            <a:pPr lvl="1"/>
            <a:r>
              <a:rPr lang="en-US" altLang="zh-CN" b="1" dirty="0" smtClean="0">
                <a:effectLst/>
              </a:rPr>
              <a:t>WAN</a:t>
            </a:r>
            <a:r>
              <a:rPr lang="zh-CN" altLang="en-US" dirty="0" smtClean="0">
                <a:effectLst/>
              </a:rPr>
              <a:t>：广域网通常由大型电信公司或互联网服务提供商管理。</a:t>
            </a:r>
            <a:endParaRPr lang="zh-CN" altLang="en-US" dirty="0" smtClean="0">
              <a:effectLst/>
            </a:endParaRPr>
          </a:p>
          <a:p>
            <a:r>
              <a:rPr lang="zh-CN" altLang="en-US" b="1" dirty="0" smtClean="0">
                <a:effectLst/>
              </a:rPr>
              <a:t>成本</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：局域网的建设和维护成本相对较低，因为覆盖范围小，设备和基础设施需求较少。</a:t>
            </a:r>
            <a:endParaRPr lang="zh-CN" altLang="en-US" dirty="0" smtClean="0">
              <a:effectLst/>
            </a:endParaRPr>
          </a:p>
          <a:p>
            <a:pPr lvl="1"/>
            <a:r>
              <a:rPr lang="en-US" altLang="zh-CN" b="1" dirty="0" smtClean="0">
                <a:effectLst/>
              </a:rPr>
              <a:t>WAN</a:t>
            </a:r>
            <a:r>
              <a:rPr lang="zh-CN" altLang="en-US" dirty="0" smtClean="0">
                <a:effectLst/>
              </a:rPr>
              <a:t>：广域网的建设和维护成本较高，因为需要覆盖广泛的地理区域，涉及更多的设备和基础设施。</a:t>
            </a:r>
            <a:endParaRPr lang="zh-CN" altLang="en-US" dirty="0" smtClean="0">
              <a:effectLst/>
            </a:endParaRPr>
          </a:p>
          <a:p>
            <a:r>
              <a:rPr lang="zh-CN" altLang="en-US" b="1" dirty="0" smtClean="0">
                <a:effectLst/>
              </a:rPr>
              <a:t>技术要求</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：局域网的技术要求相对较低，因为距离短，可以采用更简单的网络设备和协议。</a:t>
            </a:r>
            <a:endParaRPr lang="zh-CN" altLang="en-US" dirty="0" smtClean="0">
              <a:effectLst/>
            </a:endParaRPr>
          </a:p>
          <a:p>
            <a:pPr lvl="1"/>
            <a:r>
              <a:rPr lang="en-US" altLang="zh-CN" b="1" dirty="0" smtClean="0">
                <a:effectLst/>
              </a:rPr>
              <a:t>WAN</a:t>
            </a:r>
            <a:r>
              <a:rPr lang="zh-CN" altLang="en-US" dirty="0" smtClean="0">
                <a:effectLst/>
              </a:rPr>
              <a:t>：广域网的技术要求较高，需要复杂的路由协议和网络优化技术来保证数据传输的可靠性和效率。</a:t>
            </a:r>
            <a:endParaRPr lang="zh-CN" altLang="en-US" dirty="0" smtClean="0">
              <a:effectLst/>
            </a:endParaRPr>
          </a:p>
          <a:p>
            <a:r>
              <a:rPr lang="zh-CN" altLang="en-US" b="1" dirty="0" smtClean="0">
                <a:effectLst/>
              </a:rPr>
              <a:t>安全性</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：局域网的安全性通常较高，因为网络环境相对封闭，容易实施安全措施。</a:t>
            </a:r>
            <a:endParaRPr lang="zh-CN" altLang="en-US" dirty="0" smtClean="0">
              <a:effectLst/>
            </a:endParaRPr>
          </a:p>
          <a:p>
            <a:pPr lvl="1"/>
            <a:r>
              <a:rPr lang="en-US" altLang="zh-CN" b="1" dirty="0" smtClean="0">
                <a:effectLst/>
              </a:rPr>
              <a:t>WAN</a:t>
            </a:r>
            <a:r>
              <a:rPr lang="zh-CN" altLang="en-US" dirty="0" smtClean="0">
                <a:effectLst/>
              </a:rPr>
              <a:t>：广域网的安全性挑战更大，因为网络环境开放，数据传输过程中更容易受到攻击。</a:t>
            </a:r>
            <a:endParaRPr lang="zh-CN" altLang="en-US" dirty="0" smtClean="0">
              <a:effectLst/>
            </a:endParaRPr>
          </a:p>
          <a:p>
            <a:r>
              <a:rPr lang="zh-CN" altLang="en-US" b="1" dirty="0" smtClean="0">
                <a:effectLst/>
              </a:rPr>
              <a:t>应用场景</a:t>
            </a:r>
            <a:r>
              <a:rPr lang="zh-CN" altLang="en-US" dirty="0" smtClean="0">
                <a:effectLst/>
              </a:rPr>
              <a:t>：</a:t>
            </a:r>
            <a:endParaRPr lang="zh-CN" altLang="en-US" dirty="0" smtClean="0">
              <a:effectLst/>
            </a:endParaRPr>
          </a:p>
          <a:p>
            <a:pPr lvl="1"/>
            <a:r>
              <a:rPr lang="en-US" altLang="zh-CN" b="1" dirty="0" smtClean="0">
                <a:effectLst/>
              </a:rPr>
              <a:t>LAN</a:t>
            </a:r>
            <a:r>
              <a:rPr lang="zh-CN" altLang="en-US" dirty="0" smtClean="0">
                <a:effectLst/>
              </a:rPr>
              <a:t>：局域网常用于办公室、学校、图书馆等环境中，用于连接计算机、打印机和其他设备，实现资源共享和信息交换。</a:t>
            </a:r>
            <a:endParaRPr lang="zh-CN" altLang="en-US" dirty="0" smtClean="0">
              <a:effectLst/>
            </a:endParaRPr>
          </a:p>
          <a:p>
            <a:pPr lvl="1"/>
            <a:r>
              <a:rPr lang="en-US" altLang="zh-CN" b="1" dirty="0" smtClean="0">
                <a:effectLst/>
              </a:rPr>
              <a:t>WAN</a:t>
            </a:r>
            <a:r>
              <a:rPr lang="zh-CN" altLang="en-US" dirty="0" smtClean="0">
                <a:effectLst/>
              </a:rPr>
              <a:t>：广域网常用于连接不同城市、国家甚至全球的网络，实现远程通信和数据传输。</a:t>
            </a:r>
            <a:endParaRPr lang="zh-CN" altLang="en-US" dirty="0" smtClean="0">
              <a:effectLst/>
            </a:endParaRPr>
          </a:p>
          <a:p>
            <a:r>
              <a:rPr lang="zh-CN" altLang="en-US" dirty="0" smtClean="0">
                <a:effectLst/>
              </a:rPr>
              <a:t>这些区别使得</a:t>
            </a:r>
            <a:r>
              <a:rPr lang="en-US" altLang="zh-CN" dirty="0" smtClean="0">
                <a:effectLst/>
              </a:rPr>
              <a:t>LAN</a:t>
            </a:r>
            <a:r>
              <a:rPr lang="zh-CN" altLang="en-US" dirty="0" smtClean="0">
                <a:effectLst/>
              </a:rPr>
              <a:t>和</a:t>
            </a:r>
            <a:r>
              <a:rPr lang="en-US" altLang="zh-CN" dirty="0" smtClean="0">
                <a:effectLst/>
              </a:rPr>
              <a:t>WAN</a:t>
            </a:r>
            <a:r>
              <a:rPr lang="zh-CN" altLang="en-US" dirty="0" smtClean="0">
                <a:effectLst/>
              </a:rPr>
              <a:t>在设计、实施和维护方面有着不同的要求和挑战。</a:t>
            </a:r>
            <a:endParaRPr lang="zh-CN" altLang="en-US"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93F8314D-1E42-4BA5-976A-3BC3AA726C1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sz="1200" kern="1200" dirty="0" smtClean="0">
                <a:solidFill>
                  <a:schemeClr val="tx1"/>
                </a:solidFill>
                <a:effectLst/>
                <a:latin typeface="+mn-lt"/>
                <a:ea typeface="+mn-ea"/>
                <a:cs typeface="+mn-cs"/>
              </a:rPr>
              <a:t>接入计算机的设备在计算机网络上都有唯一的标识符称为地址</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地址抽象提供了一种方式来标识和定位设备。</a:t>
            </a:r>
            <a:r>
              <a:rPr lang="zh-CN" altLang="en-US" sz="1200" kern="1200" dirty="0" smtClean="0">
                <a:solidFill>
                  <a:schemeClr val="tx1"/>
                </a:solidFill>
                <a:effectLst/>
                <a:latin typeface="+mn-lt"/>
                <a:ea typeface="+mn-ea"/>
                <a:cs typeface="+mn-cs"/>
              </a:rPr>
              <a:t>在不同的网络层次或应用中，会使用到不同的网络，</a:t>
            </a:r>
            <a:r>
              <a:rPr lang="en-US" altLang="zh-CN" sz="1200" kern="1200" dirty="0" smtClean="0">
                <a:solidFill>
                  <a:schemeClr val="tx1"/>
                </a:solidFill>
                <a:effectLst/>
                <a:latin typeface="+mn-lt"/>
                <a:ea typeface="+mn-ea"/>
                <a:cs typeface="+mn-cs"/>
              </a:rPr>
              <a:t>MAC</a:t>
            </a:r>
            <a:r>
              <a:rPr lang="zh-CN" altLang="en-US" sz="1200" kern="1200" dirty="0" smtClean="0">
                <a:solidFill>
                  <a:schemeClr val="tx1"/>
                </a:solidFill>
                <a:effectLst/>
                <a:latin typeface="+mn-lt"/>
                <a:ea typeface="+mn-ea"/>
                <a:cs typeface="+mn-cs"/>
              </a:rPr>
              <a:t>地址，</a:t>
            </a:r>
            <a:endParaRPr lang="en-US" altLang="zh-CN"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defRPr/>
            </a:pPr>
            <a:r>
              <a:rPr lang="zh-CN" altLang="en-US" sz="1800" b="1" dirty="0" smtClean="0">
                <a:solidFill>
                  <a:srgbClr val="C00000"/>
                </a:solidFill>
              </a:rPr>
              <a:t>每块网卡都有一个全球唯一的地址码，称为</a:t>
            </a:r>
            <a:r>
              <a:rPr lang="en-US" altLang="zh-CN" sz="1800" b="1" dirty="0" smtClean="0">
                <a:solidFill>
                  <a:srgbClr val="C00000"/>
                </a:solidFill>
              </a:rPr>
              <a:t>MAC</a:t>
            </a:r>
            <a:r>
              <a:rPr lang="zh-CN" altLang="en-US" sz="1800" b="1" dirty="0" smtClean="0">
                <a:solidFill>
                  <a:srgbClr val="C00000"/>
                </a:solidFill>
              </a:rPr>
              <a:t>地址</a:t>
            </a:r>
            <a:r>
              <a:rPr lang="zh-CN" altLang="en-US" sz="1800" b="1" dirty="0" smtClean="0"/>
              <a:t>，该地址就称为安装了该网卡的计算机在网络中的物理地址。</a:t>
            </a:r>
            <a:endParaRPr lang="en-US" altLang="zh-CN" sz="1800" b="1" dirty="0" smtClean="0"/>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sz="1800" b="1"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Mac</a:t>
            </a:r>
            <a:r>
              <a:rPr lang="zh-CN" altLang="zh-CN" sz="1200" kern="1200" dirty="0" smtClean="0">
                <a:solidFill>
                  <a:schemeClr val="tx1"/>
                </a:solidFill>
                <a:effectLst/>
                <a:latin typeface="+mn-lt"/>
                <a:ea typeface="+mn-ea"/>
                <a:cs typeface="+mn-cs"/>
              </a:rPr>
              <a:t>地址是网络设备在数据链路层中的唯一标识符，用于在局域网中定位设备，是数据帧在局域网中传输时使用的地址。</a:t>
            </a:r>
            <a:endParaRPr lang="en-US" altLang="zh-CN"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defRPr/>
            </a:pPr>
            <a:endParaRPr lang="zh-CN" altLang="en-US" sz="1800" b="1" dirty="0" smtClean="0"/>
          </a:p>
          <a:p>
            <a:endParaRPr lang="zh-CN" altLang="en-US" dirty="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1BD8AE67-B9C4-4268-951D-62596362135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D50498B7-3BEF-4140-A01A-2D725EB74AD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通讯（</a:t>
            </a:r>
            <a:r>
              <a:rPr lang="en-US" altLang="zh-CN" dirty="0" smtClean="0"/>
              <a:t>Communication</a:t>
            </a:r>
            <a:r>
              <a:rPr lang="zh-CN" altLang="en-US" dirty="0" smtClean="0"/>
              <a:t>）是一个广泛的概念，它涉及到信息的传递、接收和理解。</a:t>
            </a:r>
            <a:endParaRPr lang="en-US" altLang="zh-CN" dirty="0" smtClean="0"/>
          </a:p>
          <a:p>
            <a:r>
              <a:rPr lang="zh-CN" altLang="en-US" dirty="0" smtClean="0"/>
              <a:t>基本定义：通讯是两个或多个实体之间传递信息的过程。</a:t>
            </a:r>
            <a:endParaRPr lang="en-US" altLang="zh-CN" dirty="0" smtClean="0"/>
          </a:p>
          <a:p>
            <a:endParaRPr lang="en-US" altLang="zh-CN" dirty="0" smtClean="0"/>
          </a:p>
          <a:p>
            <a:r>
              <a:rPr lang="zh-CN" altLang="en-US" dirty="0" smtClean="0"/>
              <a:t>双绞线传输的是电信号，这些电信号可以代表数字数据（如</a:t>
            </a:r>
            <a:r>
              <a:rPr lang="en-US" altLang="zh-CN" dirty="0" smtClean="0"/>
              <a:t>0</a:t>
            </a:r>
            <a:r>
              <a:rPr lang="zh-CN" altLang="en-US" dirty="0" smtClean="0"/>
              <a:t>和</a:t>
            </a:r>
            <a:r>
              <a:rPr lang="en-US" altLang="zh-CN" dirty="0" smtClean="0"/>
              <a:t>1</a:t>
            </a:r>
            <a:r>
              <a:rPr lang="zh-CN" altLang="en-US" dirty="0" smtClean="0"/>
              <a:t>），也可以模拟声音等模拟信号。因此，双绞线属于电子通信的范畴。</a:t>
            </a:r>
            <a:endParaRPr lang="en-US" altLang="zh-CN" dirty="0" smtClean="0"/>
          </a:p>
          <a:p>
            <a:endParaRPr lang="en-US" altLang="zh-CN" dirty="0" smtClean="0"/>
          </a:p>
          <a:p>
            <a:r>
              <a:rPr lang="zh-CN" altLang="en-US" dirty="0" smtClean="0"/>
              <a:t>蓝牙通信属于电磁通信的一种形式。电磁通信是指利用电磁波（包括无线电波、微波、红外线等）来传输信息的过程。蓝牙技术使用的是无线电波，具体来说是在</a:t>
            </a:r>
            <a:r>
              <a:rPr lang="en-US" altLang="zh-CN" dirty="0" smtClean="0"/>
              <a:t>2.4GHz</a:t>
            </a:r>
            <a:r>
              <a:rPr lang="zh-CN" altLang="en-US" dirty="0" smtClean="0"/>
              <a:t>的</a:t>
            </a:r>
            <a:r>
              <a:rPr lang="en-US" altLang="zh-CN" dirty="0" smtClean="0"/>
              <a:t>ISM</a:t>
            </a:r>
            <a:r>
              <a:rPr lang="zh-CN" altLang="en-US" dirty="0" smtClean="0"/>
              <a:t>（工业、科学、医疗）频段，这是电磁波谱中的一个部分。</a:t>
            </a:r>
            <a:endParaRPr lang="en-US" altLang="zh-CN" dirty="0" smtClean="0"/>
          </a:p>
          <a:p>
            <a:endParaRPr lang="en-US" altLang="zh-CN" dirty="0" smtClean="0"/>
          </a:p>
          <a:p>
            <a:r>
              <a:rPr lang="zh-CN" altLang="en-US" dirty="0" smtClean="0"/>
              <a:t>光纤光传输。</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地址是在网络层上标识设备的地址。</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地址用于在</a:t>
            </a:r>
            <a:r>
              <a:rPr lang="zh-CN" altLang="zh-CN" sz="1200" b="1" kern="1200" dirty="0" smtClean="0">
                <a:solidFill>
                  <a:schemeClr val="tx1"/>
                </a:solidFill>
                <a:effectLst/>
                <a:latin typeface="+mn-lt"/>
                <a:ea typeface="+mn-ea"/>
                <a:cs typeface="+mn-cs"/>
              </a:rPr>
              <a:t>广域网</a:t>
            </a:r>
            <a:r>
              <a:rPr lang="zh-CN" altLang="zh-CN" sz="1200" kern="1200" dirty="0" smtClean="0">
                <a:solidFill>
                  <a:schemeClr val="tx1"/>
                </a:solidFill>
                <a:effectLst/>
                <a:latin typeface="+mn-lt"/>
                <a:ea typeface="+mn-ea"/>
                <a:cs typeface="+mn-cs"/>
              </a:rPr>
              <a:t>上标识设备，使它们能够进行跨网络通信。</a:t>
            </a:r>
            <a:endParaRPr lang="zh-CN" altLang="en-US" dirty="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4A5F82CD-B0EC-4D37-968F-0465950BB3F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smtClean="0"/>
              <a:t>，指的是物理网络本身而非其中哪台具体的计算机。</a:t>
            </a:r>
            <a:endParaRPr lang="en-US" altLang="zh-CN" b="1" dirty="0" smtClean="0"/>
          </a:p>
          <a:p>
            <a:pPr>
              <a:spcBef>
                <a:spcPts val="450"/>
              </a:spcBef>
              <a:spcAft>
                <a:spcPts val="450"/>
              </a:spcAft>
            </a:pPr>
            <a:r>
              <a:rPr lang="zh-CN" altLang="zh-CN" b="1" dirty="0" smtClean="0"/>
              <a:t>有些特殊的</a:t>
            </a:r>
            <a:r>
              <a:rPr lang="en-US" altLang="zh-CN" b="1" dirty="0" smtClean="0"/>
              <a:t>IP</a:t>
            </a:r>
            <a:r>
              <a:rPr lang="zh-CN" altLang="zh-CN" b="1" dirty="0" smtClean="0"/>
              <a:t>地址不分配给任何主机使用。</a:t>
            </a:r>
            <a:endParaRPr lang="en-US" altLang="zh-CN" b="1" dirty="0" smtClean="0"/>
          </a:p>
          <a:p>
            <a:pPr marL="257175" indent="-257175">
              <a:spcBef>
                <a:spcPts val="450"/>
              </a:spcBef>
              <a:spcAft>
                <a:spcPts val="450"/>
              </a:spcAft>
              <a:buFont typeface="Wingdings" panose="05000000000000000000" pitchFamily="2" charset="2"/>
              <a:buChar char="l"/>
            </a:pPr>
            <a:r>
              <a:rPr lang="zh-CN" altLang="zh-CN" b="1" dirty="0" smtClean="0"/>
              <a:t>主机号为全“</a:t>
            </a:r>
            <a:r>
              <a:rPr lang="en-US" altLang="zh-CN" b="1" dirty="0" smtClean="0"/>
              <a:t>0</a:t>
            </a:r>
            <a:r>
              <a:rPr lang="zh-CN" altLang="zh-CN" b="1" dirty="0" smtClean="0"/>
              <a:t>”的地址，称为网络地址（网络号），用来表示整个网络</a:t>
            </a:r>
            <a:endParaRPr lang="en-US" altLang="zh-CN" b="1" dirty="0" smtClean="0"/>
          </a:p>
          <a:p>
            <a:pPr marL="257175" indent="-257175">
              <a:spcBef>
                <a:spcPts val="450"/>
              </a:spcBef>
              <a:spcAft>
                <a:spcPts val="450"/>
              </a:spcAft>
              <a:buFont typeface="Wingdings" panose="05000000000000000000" pitchFamily="2" charset="2"/>
              <a:buChar char="l"/>
            </a:pPr>
            <a:r>
              <a:rPr lang="zh-CN" altLang="zh-CN" b="1" dirty="0" smtClean="0"/>
              <a:t>主机号为全“</a:t>
            </a:r>
            <a:r>
              <a:rPr lang="en-US" altLang="zh-CN" b="1" dirty="0" smtClean="0"/>
              <a:t>1</a:t>
            </a:r>
            <a:r>
              <a:rPr lang="zh-CN" altLang="zh-CN" b="1" dirty="0" smtClean="0"/>
              <a:t>”的地址，</a:t>
            </a:r>
            <a:r>
              <a:rPr lang="zh-CN" altLang="en-US" b="1" dirty="0" smtClean="0"/>
              <a:t>代表网络号指向的全部主机，</a:t>
            </a:r>
            <a:r>
              <a:rPr lang="zh-CN" altLang="zh-CN" b="1" dirty="0" smtClean="0"/>
              <a:t>称为直接广播地址</a:t>
            </a:r>
            <a:r>
              <a:rPr lang="zh-CN" altLang="en-US" b="1" dirty="0" smtClean="0"/>
              <a:t>。</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子网号能否全</a:t>
            </a:r>
            <a:r>
              <a:rPr lang="en-US" altLang="zh-CN" dirty="0" smtClean="0"/>
              <a:t>1</a:t>
            </a:r>
            <a:r>
              <a:rPr lang="zh-CN" altLang="en-US" dirty="0" smtClean="0"/>
              <a:t>全</a:t>
            </a:r>
            <a:r>
              <a:rPr lang="en-US" altLang="zh-CN" dirty="0" smtClean="0"/>
              <a:t>0</a:t>
            </a:r>
            <a:r>
              <a:rPr lang="zh-CN" altLang="en-US" dirty="0" smtClean="0"/>
              <a:t>是要看情况。</a:t>
            </a:r>
            <a:endParaRPr lang="zh-CN" altLang="en-US" dirty="0" smtClean="0"/>
          </a:p>
          <a:p>
            <a:r>
              <a:rPr lang="zh-CN" altLang="en-US" dirty="0" smtClean="0"/>
              <a:t>主机号不能全</a:t>
            </a:r>
            <a:r>
              <a:rPr lang="en-US" altLang="zh-CN" dirty="0" smtClean="0"/>
              <a:t>1</a:t>
            </a:r>
            <a:r>
              <a:rPr lang="zh-CN" altLang="en-US" dirty="0" smtClean="0"/>
              <a:t>全</a:t>
            </a:r>
            <a:r>
              <a:rPr lang="en-US" altLang="zh-CN" dirty="0" smtClean="0"/>
              <a:t>0</a:t>
            </a:r>
            <a:r>
              <a:rPr lang="zh-CN" altLang="en-US" dirty="0" smtClean="0"/>
              <a:t>，全</a:t>
            </a:r>
            <a:r>
              <a:rPr lang="en-US" altLang="zh-CN" dirty="0" smtClean="0"/>
              <a:t>1</a:t>
            </a:r>
            <a:r>
              <a:rPr lang="zh-CN" altLang="en-US" dirty="0" smtClean="0"/>
              <a:t>表示广播，全</a:t>
            </a:r>
            <a:r>
              <a:rPr lang="en-US" altLang="zh-CN" dirty="0" smtClean="0"/>
              <a:t>0</a:t>
            </a:r>
            <a:r>
              <a:rPr lang="zh-CN" altLang="en-US" dirty="0" smtClean="0"/>
              <a:t>表示一个网络。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202&gt;192</a:t>
            </a:r>
            <a:r>
              <a:rPr lang="zh-CN" altLang="en-US" dirty="0" smtClean="0"/>
              <a:t>说明</a:t>
            </a:r>
            <a:r>
              <a:rPr lang="en-US" altLang="zh-CN" dirty="0" smtClean="0"/>
              <a:t>C</a:t>
            </a:r>
            <a:r>
              <a:rPr lang="zh-CN" altLang="en-US" dirty="0" smtClean="0"/>
              <a:t>类网络</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255.255.224.0</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err="1"/>
              <a:t>uk</a:t>
            </a:r>
            <a:r>
              <a:rPr lang="zh-CN" altLang="en-US" dirty="0"/>
              <a:t>英国</a:t>
            </a:r>
            <a:endParaRPr lang="en-US" altLang="zh-CN" dirty="0"/>
          </a:p>
          <a:p>
            <a:r>
              <a:rPr lang="en-US" altLang="zh-CN" dirty="0"/>
              <a:t>net</a:t>
            </a:r>
            <a:r>
              <a:rPr lang="zh-CN" altLang="en-US" dirty="0"/>
              <a:t>网络服务公司</a:t>
            </a:r>
            <a:endParaRPr lang="en-US" altLang="zh-CN" dirty="0"/>
          </a:p>
          <a:p>
            <a:r>
              <a:rPr lang="en-US" altLang="zh-CN" dirty="0"/>
              <a:t>www</a:t>
            </a:r>
            <a:r>
              <a:rPr lang="zh-CN" altLang="en-US" dirty="0"/>
              <a:t>主机名</a:t>
            </a:r>
            <a:endParaRPr lang="en-US" altLang="zh-CN" dirty="0"/>
          </a:p>
          <a:p>
            <a:r>
              <a:rPr lang="en-US" altLang="zh-CN" dirty="0" err="1"/>
              <a:t>nau</a:t>
            </a:r>
            <a:r>
              <a:rPr lang="zh-CN" altLang="en-US" dirty="0"/>
              <a:t>机构名</a:t>
            </a:r>
            <a:endParaRPr lang="en-US" altLang="zh-CN" dirty="0"/>
          </a:p>
          <a:p>
            <a:r>
              <a:rPr lang="en-US" altLang="zh-CN" dirty="0"/>
              <a:t>com</a:t>
            </a:r>
            <a:r>
              <a:rPr lang="zh-CN" altLang="en-US" dirty="0"/>
              <a:t>商业组织</a:t>
            </a:r>
            <a:endParaRPr lang="en-US" altLang="zh-CN" dirty="0"/>
          </a:p>
          <a:p>
            <a:r>
              <a:rPr lang="en-US" altLang="zh-CN" dirty="0"/>
              <a:t>org</a:t>
            </a:r>
            <a:r>
              <a:rPr lang="zh-CN" altLang="en-US"/>
              <a:t>社会团体</a:t>
            </a:r>
            <a:endParaRPr lang="zh-CN" altLang="en-US" dirty="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31886A96-DCA3-49AD-BE09-F968E19D283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https://blog.csdn.net/hzxOnlineOk/article/details/129079601</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统一的网络体系结构以使各厂家的产品遵循相同的规范，达到网络互通的目的。</a:t>
            </a:r>
            <a:endParaRPr lang="zh-CN" altLang="en-US" dirty="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541D4338-E8FC-46BC-B209-46404CD52B0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541D4338-E8FC-46BC-B209-46404CD52B0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latin typeface="Century Gothic" panose="020B0502020202020204" pitchFamily="34" charset="0"/>
              </a:rPr>
              <a:t>各层可以采用最合适的技术实现，每层对上层屏蔽实现协议和服务的具体细节，只要层间接口不变，其他层不受影响</a:t>
            </a:r>
            <a:r>
              <a:rPr lang="zh-CN" altLang="en-US" sz="1200" b="1" dirty="0" smtClean="0">
                <a:solidFill>
                  <a:srgbClr val="000000"/>
                </a:solidFill>
                <a:latin typeface="Century Gothic" panose="020B0502020202020204" pitchFamily="34" charset="0"/>
              </a:rPr>
              <a:t>；</a:t>
            </a:r>
            <a:endParaRPr lang="en-US" altLang="zh-CN" sz="1200" b="1" dirty="0" smtClean="0">
              <a:solidFill>
                <a:srgbClr val="000000"/>
              </a:solidFill>
              <a:latin typeface="Century Gothic" panose="020B0502020202020204" pitchFamily="34" charset="0"/>
            </a:endParaRPr>
          </a:p>
          <a:p>
            <a:endParaRPr lang="zh-CN" altLang="en-US" dirty="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D3A625E8-3037-4BB6-9547-C3CBF802CB7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并行传输（</a:t>
            </a:r>
            <a:r>
              <a:rPr lang="en-US" altLang="zh-CN" b="1" dirty="0" smtClean="0"/>
              <a:t>Parallel Transmission</a:t>
            </a:r>
            <a:r>
              <a:rPr lang="zh-CN" altLang="en-US" b="1" dirty="0" smtClean="0"/>
              <a:t>）</a:t>
            </a:r>
            <a:r>
              <a:rPr lang="zh-CN" altLang="en-US" dirty="0" smtClean="0"/>
              <a:t>：</a:t>
            </a:r>
            <a:endParaRPr lang="zh-CN" altLang="en-US" dirty="0" smtClean="0"/>
          </a:p>
          <a:p>
            <a:pPr lvl="1"/>
            <a:r>
              <a:rPr lang="zh-CN" altLang="en-US" b="1" dirty="0" smtClean="0">
                <a:solidFill>
                  <a:srgbClr val="C00000"/>
                </a:solidFill>
              </a:rPr>
              <a:t>并行传输是指多个数据位同时通过多个通道传输。</a:t>
            </a:r>
            <a:r>
              <a:rPr lang="zh-CN" altLang="en-US" dirty="0" smtClean="0"/>
              <a:t>在并行传输中，数据的每一位都有自己独立的传输线路。</a:t>
            </a:r>
            <a:endParaRPr lang="zh-CN" altLang="en-US" dirty="0" smtClean="0"/>
          </a:p>
          <a:p>
            <a:pPr lvl="1"/>
            <a:r>
              <a:rPr lang="zh-CN" altLang="en-US" dirty="0" smtClean="0"/>
              <a:t>例如，在并行接口中，一个字节（</a:t>
            </a:r>
            <a:r>
              <a:rPr lang="en-US" altLang="zh-CN" dirty="0" smtClean="0"/>
              <a:t>8</a:t>
            </a:r>
            <a:r>
              <a:rPr lang="zh-CN" altLang="en-US" dirty="0" smtClean="0"/>
              <a:t>位）的数据可以同时通过</a:t>
            </a:r>
            <a:r>
              <a:rPr lang="en-US" altLang="zh-CN" dirty="0" smtClean="0"/>
              <a:t>8</a:t>
            </a:r>
            <a:r>
              <a:rPr lang="zh-CN" altLang="en-US" dirty="0" smtClean="0"/>
              <a:t>条线路传输。</a:t>
            </a:r>
            <a:endParaRPr lang="zh-CN" altLang="en-US" dirty="0" smtClean="0"/>
          </a:p>
          <a:p>
            <a:pPr lvl="1"/>
            <a:r>
              <a:rPr lang="zh-CN" altLang="en-US" dirty="0" smtClean="0"/>
              <a:t>并行传输的优点是</a:t>
            </a:r>
            <a:r>
              <a:rPr lang="zh-CN" altLang="en-US" b="1" dirty="0" smtClean="0"/>
              <a:t>速度快</a:t>
            </a:r>
            <a:r>
              <a:rPr lang="zh-CN" altLang="en-US" dirty="0" smtClean="0"/>
              <a:t>，因为多个数据位可以同时传输，但缺点是需要</a:t>
            </a:r>
            <a:r>
              <a:rPr lang="zh-CN" altLang="en-US" b="1" dirty="0" smtClean="0"/>
              <a:t>更多的线路，这可能导致成本增加和信号干扰。</a:t>
            </a:r>
            <a:endParaRPr lang="zh-CN" altLang="en-US" b="1" dirty="0" smtClean="0"/>
          </a:p>
          <a:p>
            <a:pPr lvl="1"/>
            <a:r>
              <a:rPr lang="zh-CN" altLang="en-US" dirty="0" smtClean="0"/>
              <a:t>例子：并行端口（如打印机的</a:t>
            </a:r>
            <a:r>
              <a:rPr lang="en-US" altLang="zh-CN" dirty="0" smtClean="0"/>
              <a:t>LPT</a:t>
            </a:r>
            <a:r>
              <a:rPr lang="zh-CN" altLang="en-US" dirty="0" smtClean="0"/>
              <a:t>端口）、并行总线（如</a:t>
            </a:r>
            <a:r>
              <a:rPr lang="en-US" altLang="zh-CN" dirty="0" smtClean="0"/>
              <a:t>PCI</a:t>
            </a:r>
            <a:r>
              <a:rPr lang="zh-CN" altLang="en-US" dirty="0" smtClean="0"/>
              <a:t>）。</a:t>
            </a:r>
            <a:endParaRPr lang="zh-CN" altLang="en-US" dirty="0" smtClean="0"/>
          </a:p>
          <a:p>
            <a:r>
              <a:rPr lang="zh-CN" altLang="en-US" b="1" dirty="0" smtClean="0"/>
              <a:t>串行传输（</a:t>
            </a:r>
            <a:r>
              <a:rPr lang="en-US" altLang="zh-CN" b="1" dirty="0" smtClean="0"/>
              <a:t>Serial Transmission</a:t>
            </a:r>
            <a:r>
              <a:rPr lang="zh-CN" altLang="en-US" b="1" dirty="0" smtClean="0"/>
              <a:t>）</a:t>
            </a:r>
            <a:r>
              <a:rPr lang="zh-CN" altLang="en-US" dirty="0" smtClean="0"/>
              <a:t>：</a:t>
            </a:r>
            <a:endParaRPr lang="zh-CN" altLang="en-US" dirty="0" smtClean="0"/>
          </a:p>
          <a:p>
            <a:pPr lvl="1"/>
            <a:r>
              <a:rPr lang="zh-CN" altLang="en-US" dirty="0" smtClean="0"/>
              <a:t>串行传输是指数据位按顺序一个接一个地通过单一通道传输。在串行传输中，数据位是按时间序列依次发送的。</a:t>
            </a:r>
            <a:endParaRPr lang="zh-CN" altLang="en-US" dirty="0" smtClean="0"/>
          </a:p>
          <a:p>
            <a:pPr lvl="1"/>
            <a:r>
              <a:rPr lang="zh-CN" altLang="en-US" dirty="0" smtClean="0"/>
              <a:t>例如，一个字节（</a:t>
            </a:r>
            <a:r>
              <a:rPr lang="en-US" altLang="zh-CN" dirty="0" smtClean="0"/>
              <a:t>8</a:t>
            </a:r>
            <a:r>
              <a:rPr lang="zh-CN" altLang="en-US" dirty="0" smtClean="0"/>
              <a:t>位）的数据会先发送最高位，然后是次高位，依此类推，直到所有位都发送完毕。</a:t>
            </a:r>
            <a:endParaRPr lang="zh-CN" altLang="en-US" dirty="0" smtClean="0"/>
          </a:p>
          <a:p>
            <a:pPr lvl="1"/>
            <a:r>
              <a:rPr lang="zh-CN" altLang="en-US" dirty="0" smtClean="0"/>
              <a:t>串行传输的优点是只需要一条线路，成本较低，且线路简单，适合长距离传输。缺点是传输速度较慢，因为数据位需要按顺序传输。</a:t>
            </a:r>
            <a:endParaRPr lang="zh-CN" altLang="en-US" dirty="0" smtClean="0"/>
          </a:p>
          <a:p>
            <a:pPr lvl="1"/>
            <a:r>
              <a:rPr lang="zh-CN" altLang="en-US" dirty="0" smtClean="0"/>
              <a:t>例子：串行端口（如</a:t>
            </a:r>
            <a:r>
              <a:rPr lang="en-US" altLang="zh-CN" dirty="0" smtClean="0"/>
              <a:t>RS-232</a:t>
            </a:r>
            <a:r>
              <a:rPr lang="zh-CN" altLang="en-US" dirty="0" smtClean="0"/>
              <a:t>、</a:t>
            </a:r>
            <a:r>
              <a:rPr lang="en-US" altLang="zh-CN" dirty="0" smtClean="0"/>
              <a:t>USB</a:t>
            </a:r>
            <a:r>
              <a:rPr lang="zh-CN" altLang="en-US" dirty="0" smtClean="0"/>
              <a:t>）、串行总线（如</a:t>
            </a:r>
            <a:r>
              <a:rPr lang="en-US" altLang="zh-CN" dirty="0" smtClean="0"/>
              <a:t>SPI</a:t>
            </a:r>
            <a:r>
              <a:rPr lang="zh-CN" altLang="en-US" dirty="0" smtClean="0"/>
              <a:t>、</a:t>
            </a:r>
            <a:r>
              <a:rPr lang="en-US" altLang="zh-CN" dirty="0" smtClean="0"/>
              <a:t>I2C</a:t>
            </a:r>
            <a:r>
              <a:rPr lang="zh-CN" altLang="en-US" dirty="0" smtClean="0"/>
              <a:t>）。</a:t>
            </a:r>
            <a:endParaRPr lang="zh-CN" altLang="en-US" dirty="0" smtClean="0"/>
          </a:p>
          <a:p>
            <a:r>
              <a:rPr lang="zh-CN" altLang="en-US" dirty="0" smtClean="0"/>
              <a:t>在实际应用中，串行传输由于其成本效益和灵活性，已经成为大多数现代通信设备的首选传输方式。随着技术的发展，高速串行接口（如</a:t>
            </a:r>
            <a:r>
              <a:rPr lang="en-US" altLang="zh-CN" dirty="0" smtClean="0"/>
              <a:t>USB 3.0</a:t>
            </a:r>
            <a:r>
              <a:rPr lang="zh-CN" altLang="en-US" dirty="0" smtClean="0"/>
              <a:t>、</a:t>
            </a:r>
            <a:r>
              <a:rPr lang="en-US" altLang="zh-CN" dirty="0" smtClean="0"/>
              <a:t>Thunderbolt</a:t>
            </a:r>
            <a:r>
              <a:rPr lang="zh-CN" altLang="en-US" dirty="0" smtClean="0"/>
              <a:t>、</a:t>
            </a:r>
            <a:r>
              <a:rPr lang="en-US" altLang="zh-CN" dirty="0" smtClean="0"/>
              <a:t>SATA</a:t>
            </a:r>
            <a:r>
              <a:rPr lang="zh-CN" altLang="en-US" dirty="0" smtClean="0"/>
              <a:t>等）已经能够提供非常高的数据传输速率，使得串行传输在速度上也具有竞争力。</a:t>
            </a:r>
            <a:r>
              <a:rPr lang="zh-CN" altLang="en-US" b="1" dirty="0" smtClean="0"/>
              <a:t>并行传输虽然在某些特定场合（如高性能计算和图形处理）中仍有应用，但总体上使用越来越少。</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某一层并不需要知道它的下一层是如何实现的，而仅仅需要知道该层间的接口所提供的服务。由于每一层只实现一种相对独立的功能，因而可以将一个难以处理的复杂问题分解为若干个较为容易处理的更小的问题，这样整个问题的复杂程度就下降了。</a:t>
            </a:r>
            <a:endParaRPr lang="en-US" altLang="zh-CN" dirty="0" smtClean="0"/>
          </a:p>
          <a:p>
            <a:r>
              <a:rPr lang="en-US" altLang="zh-CN" dirty="0" smtClean="0"/>
              <a:t>2</a:t>
            </a:r>
            <a:r>
              <a:rPr lang="zh-CN" altLang="en-US" dirty="0" smtClean="0"/>
              <a:t>）当任何一层发生变化时，只要层间接口关系保持不变，则这层以下和以上的各层均不受影响。</a:t>
            </a:r>
            <a:endParaRPr lang="en-US" altLang="zh-CN" dirty="0" smtClean="0"/>
          </a:p>
          <a:p>
            <a:r>
              <a:rPr lang="en-US" altLang="zh-CN" dirty="0" smtClean="0"/>
              <a:t>3</a:t>
            </a:r>
            <a:r>
              <a:rPr lang="zh-CN" altLang="en-US" dirty="0" smtClean="0"/>
              <a:t>）各层可以采用最合适的技术实现。</a:t>
            </a:r>
            <a:endParaRPr lang="en-US" altLang="zh-CN" dirty="0" smtClean="0"/>
          </a:p>
          <a:p>
            <a:r>
              <a:rPr lang="en-US" altLang="zh-CN" dirty="0" smtClean="0"/>
              <a:t>4</a:t>
            </a:r>
            <a:r>
              <a:rPr lang="zh-CN" altLang="en-US" dirty="0" smtClean="0"/>
              <a:t>）使得实现和调试一个庞大而又复杂的系统变得易于处理。因为整个系统可以被划分为若干个独立的子系统。</a:t>
            </a:r>
            <a:endParaRPr lang="en-US" altLang="zh-CN" dirty="0" smtClean="0"/>
          </a:p>
          <a:p>
            <a:r>
              <a:rPr lang="en-US" altLang="zh-CN" dirty="0" smtClean="0"/>
              <a:t>5</a:t>
            </a:r>
            <a:r>
              <a:rPr lang="zh-CN" altLang="en-US" dirty="0" smtClean="0"/>
              <a:t>）每层的功能和所提供的服务已经有了准确的说明。</a:t>
            </a:r>
            <a:endParaRPr lang="en-US" altLang="zh-CN" sz="1200" b="1" dirty="0" smtClean="0">
              <a:solidFill>
                <a:srgbClr val="000000"/>
              </a:solidFill>
              <a:latin typeface="Century Gothic" panose="020B0502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两台计算机之间发送数据之前先建立</a:t>
            </a:r>
            <a:r>
              <a:rPr lang="zh-CN" altLang="en-US" i="1" dirty="0" smtClean="0"/>
              <a:t>连接</a:t>
            </a:r>
            <a:r>
              <a:rPr lang="zh-CN" altLang="en-US" dirty="0" smtClean="0"/>
              <a:t>的一种特性</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en-US" sz="1200" b="1" dirty="0" smtClean="0">
                <a:solidFill>
                  <a:srgbClr val="0303BD"/>
                </a:solidFill>
                <a:latin typeface="Century Gothic" panose="020B0502020202020204" pitchFamily="34" charset="0"/>
              </a:rPr>
              <a:t>信息加密是防范网络监听最有效的方式之一。</a:t>
            </a:r>
            <a:endParaRPr lang="zh-CN" altLang="en-US" sz="1200" b="1" dirty="0" smtClean="0">
              <a:solidFill>
                <a:srgbClr val="0303BD"/>
              </a:solidFill>
              <a:latin typeface="Century Gothic" panose="020B0502020202020204" pitchFamily="34" charset="0"/>
            </a:endParaRPr>
          </a:p>
          <a:p>
            <a:pPr eaLnBrk="1" hangingPunct="1">
              <a:spcBef>
                <a:spcPct val="0"/>
              </a:spcBef>
            </a:pPr>
            <a:endParaRPr lang="zh-CN" altLang="en-US"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0900" indent="-234950">
              <a:defRPr>
                <a:solidFill>
                  <a:schemeClr val="tx1"/>
                </a:solidFill>
                <a:latin typeface="Century Gothic" panose="020B0502020202020204" pitchFamily="34" charset="0"/>
              </a:defRPr>
            </a:lvl5pPr>
            <a:lvl6pPr marL="2578100"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5300"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2500"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49700"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8A5E90F1-0087-42A0-AECB-0DC08D5895B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单工、半双工和全双工是通信系统中的三种不同的通信模式，它们描述了通信双方在通信过程中信息传递的方向和能力。</a:t>
            </a:r>
            <a:endParaRPr lang="zh-CN" altLang="en-US" dirty="0" smtClean="0"/>
          </a:p>
          <a:p>
            <a:r>
              <a:rPr lang="zh-CN" altLang="en-US" b="1" dirty="0" smtClean="0"/>
              <a:t>单工（</a:t>
            </a:r>
            <a:r>
              <a:rPr lang="en-US" altLang="zh-CN" b="1" dirty="0" smtClean="0"/>
              <a:t>Simplex Communication</a:t>
            </a:r>
            <a:r>
              <a:rPr lang="zh-CN" altLang="en-US" b="1" dirty="0" smtClean="0"/>
              <a:t>）</a:t>
            </a:r>
            <a:r>
              <a:rPr lang="zh-CN" altLang="en-US" dirty="0" smtClean="0"/>
              <a:t>：</a:t>
            </a:r>
            <a:endParaRPr lang="zh-CN" altLang="en-US" dirty="0" smtClean="0"/>
          </a:p>
          <a:p>
            <a:pPr lvl="1"/>
            <a:r>
              <a:rPr lang="zh-CN" altLang="en-US" dirty="0" smtClean="0"/>
              <a:t>在单工通信中，信息只能单向流动。也就是说，通信的一方只能发送信息，而另一方只能接收信息。这种模式类似于广播电台，听众可以接收广播，但不能通过广播向电台发送信息。</a:t>
            </a:r>
            <a:endParaRPr lang="zh-CN" altLang="en-US" dirty="0" smtClean="0"/>
          </a:p>
          <a:p>
            <a:pPr lvl="1"/>
            <a:r>
              <a:rPr lang="zh-CN" altLang="en-US" dirty="0" smtClean="0"/>
              <a:t>例子：无线电广播、电视广播等。</a:t>
            </a:r>
            <a:endParaRPr lang="zh-CN" altLang="en-US" dirty="0" smtClean="0"/>
          </a:p>
          <a:p>
            <a:r>
              <a:rPr lang="zh-CN" altLang="en-US" b="1" dirty="0" smtClean="0"/>
              <a:t>半双工（</a:t>
            </a:r>
            <a:r>
              <a:rPr lang="en-US" altLang="zh-CN" b="1" dirty="0" smtClean="0"/>
              <a:t>Half-Duplex Communication</a:t>
            </a:r>
            <a:r>
              <a:rPr lang="zh-CN" altLang="en-US" b="1" dirty="0" smtClean="0"/>
              <a:t>）</a:t>
            </a:r>
            <a:r>
              <a:rPr lang="zh-CN" altLang="en-US" dirty="0" smtClean="0"/>
              <a:t>：</a:t>
            </a:r>
            <a:endParaRPr lang="zh-CN" altLang="en-US" dirty="0" smtClean="0"/>
          </a:p>
          <a:p>
            <a:pPr lvl="1"/>
            <a:r>
              <a:rPr lang="zh-CN" altLang="en-US" dirty="0" smtClean="0"/>
              <a:t>半双工通信允许通信双方都能发送和接收信息，但是在同一时间内只能进行单向通信。也就是说，当一方在发送信息时，另一方不能发送信息，必须等待对方发送完毕后才能发送。这种模式类似于对讲机，一方讲话时另一方不能讲话，必须等待对方讲完。</a:t>
            </a:r>
            <a:endParaRPr lang="zh-CN" altLang="en-US" dirty="0" smtClean="0"/>
          </a:p>
          <a:p>
            <a:pPr lvl="1"/>
            <a:r>
              <a:rPr lang="zh-CN" altLang="en-US" dirty="0" smtClean="0"/>
              <a:t>例子：对讲机、早期的无线电话等。</a:t>
            </a:r>
            <a:endParaRPr lang="zh-CN" altLang="en-US" dirty="0" smtClean="0"/>
          </a:p>
          <a:p>
            <a:r>
              <a:rPr lang="zh-CN" altLang="en-US" b="1" dirty="0" smtClean="0"/>
              <a:t>全双工（</a:t>
            </a:r>
            <a:r>
              <a:rPr lang="en-US" altLang="zh-CN" b="1" dirty="0" smtClean="0"/>
              <a:t>Full-Duplex Communication</a:t>
            </a:r>
            <a:r>
              <a:rPr lang="zh-CN" altLang="en-US" b="1" dirty="0" smtClean="0"/>
              <a:t>）</a:t>
            </a:r>
            <a:r>
              <a:rPr lang="zh-CN" altLang="en-US" dirty="0" smtClean="0"/>
              <a:t>：</a:t>
            </a:r>
            <a:endParaRPr lang="zh-CN" altLang="en-US" dirty="0" smtClean="0"/>
          </a:p>
          <a:p>
            <a:pPr lvl="1"/>
            <a:r>
              <a:rPr lang="zh-CN" altLang="en-US" dirty="0" smtClean="0"/>
              <a:t>全双工通信允许通信双方同时进行发送和接收信息。也就是说，双方可以在同一时间内进行双向通信，无需等待对方发送完毕后才能发送。这种模式类似于现代电话，通话双方可以同时讲话和听对方讲话。</a:t>
            </a:r>
            <a:endParaRPr lang="zh-CN" altLang="en-US" dirty="0" smtClean="0"/>
          </a:p>
          <a:p>
            <a:pPr lvl="1"/>
            <a:r>
              <a:rPr lang="zh-CN" altLang="en-US" dirty="0" smtClean="0"/>
              <a:t>例子：现代电话系统、以太网等。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通信子网是由若干</a:t>
            </a:r>
            <a:r>
              <a:rPr lang="zh-CN" altLang="en-US" dirty="0">
                <a:hlinkClick r:id="rId3"/>
              </a:rPr>
              <a:t>网络节点</a:t>
            </a:r>
            <a:r>
              <a:rPr lang="zh-CN" altLang="en-US" dirty="0"/>
              <a:t>和链路按照一定的拓扑结构互连起来的网络。中间的这些交换节点有时又称为交换设备，这些交换设备并不处理流经的数据，而只是简单地把数据从一个交换设备传送到另一个交换设备，直至到达目的地。子网是为所有进入子网的数据提供一条完整的传输路径的通路，实现这种数据通路的技术就称为“数据交换技术”。</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电路交换就是计算机终端之间通信时，一方发起呼叫，独占一条物理线路。当交换机完成接续后，对方收到发起端的信号，双方即可进行通信。一直占用该电路。</a:t>
            </a:r>
            <a:endParaRPr lang="en-US" altLang="zh-CN" dirty="0"/>
          </a:p>
          <a:p>
            <a:r>
              <a:rPr lang="zh-CN" altLang="en-US" dirty="0"/>
              <a:t>特点：实时性强，时延小，电路利用率低，电路接续时间长。</a:t>
            </a:r>
            <a:endParaRPr lang="en-US" altLang="zh-CN" dirty="0"/>
          </a:p>
          <a:p>
            <a:r>
              <a:rPr lang="zh-CN" altLang="en-US" dirty="0"/>
              <a:t>适用于：长报文</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特点：中继电路利用率高，多个用户同时在一条线路上传送。传输时延长，实时性差，且占大量交换机存储器</a:t>
            </a:r>
            <a:endParaRPr lang="en-US" altLang="zh-CN" dirty="0"/>
          </a:p>
          <a:p>
            <a:r>
              <a:rPr lang="zh-CN" altLang="en-US" dirty="0"/>
              <a:t>适用于：短报文，实时性要求不高的用户</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特点：比电路交换的电路利用率高，比报文交换传输时延小</a:t>
            </a:r>
            <a:endParaRPr lang="zh-CN" altLang="en-US" dirty="0"/>
          </a:p>
        </p:txBody>
      </p:sp>
      <p:sp>
        <p:nvSpPr>
          <p:cNvPr id="4" name="灯片编号占位符 3"/>
          <p:cNvSpPr>
            <a:spLocks noGrp="1"/>
          </p:cNvSpPr>
          <p:nvPr>
            <p:ph type="sldNum" sz="quarter" idx="10"/>
          </p:nvPr>
        </p:nvSpPr>
        <p:spPr/>
        <p:txBody>
          <a:bodyPr/>
          <a:lstStyle/>
          <a:p>
            <a:fld id="{5D3DD054-921B-4E87-93DE-A6041CA0B52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defRPr>
            </a:lvl1pPr>
            <a:lvl2pPr marL="765175" indent="-294005">
              <a:defRPr>
                <a:solidFill>
                  <a:schemeClr val="tx1"/>
                </a:solidFill>
                <a:latin typeface="Century Gothic" panose="020B0502020202020204" pitchFamily="34" charset="0"/>
              </a:defRPr>
            </a:lvl2pPr>
            <a:lvl3pPr marL="1177925" indent="-234950">
              <a:defRPr>
                <a:solidFill>
                  <a:schemeClr val="tx1"/>
                </a:solidFill>
                <a:latin typeface="Century Gothic" panose="020B0502020202020204" pitchFamily="34" charset="0"/>
              </a:defRPr>
            </a:lvl3pPr>
            <a:lvl4pPr marL="1649730" indent="-234950">
              <a:defRPr>
                <a:solidFill>
                  <a:schemeClr val="tx1"/>
                </a:solidFill>
                <a:latin typeface="Century Gothic" panose="020B0502020202020204" pitchFamily="34" charset="0"/>
              </a:defRPr>
            </a:lvl4pPr>
            <a:lvl5pPr marL="2122805" indent="-234950">
              <a:defRPr>
                <a:solidFill>
                  <a:schemeClr val="tx1"/>
                </a:solidFill>
                <a:latin typeface="Century Gothic" panose="020B0502020202020204" pitchFamily="34" charset="0"/>
              </a:defRPr>
            </a:lvl5pPr>
            <a:lvl6pPr marL="2580005" indent="-234950" defTabSz="457200" eaLnBrk="0" fontAlgn="base" hangingPunct="0">
              <a:spcBef>
                <a:spcPct val="0"/>
              </a:spcBef>
              <a:spcAft>
                <a:spcPct val="0"/>
              </a:spcAft>
              <a:defRPr>
                <a:solidFill>
                  <a:schemeClr val="tx1"/>
                </a:solidFill>
                <a:latin typeface="Century Gothic" panose="020B0502020202020204" pitchFamily="34" charset="0"/>
              </a:defRPr>
            </a:lvl6pPr>
            <a:lvl7pPr marL="3037205" indent="-234950" defTabSz="457200" eaLnBrk="0" fontAlgn="base" hangingPunct="0">
              <a:spcBef>
                <a:spcPct val="0"/>
              </a:spcBef>
              <a:spcAft>
                <a:spcPct val="0"/>
              </a:spcAft>
              <a:defRPr>
                <a:solidFill>
                  <a:schemeClr val="tx1"/>
                </a:solidFill>
                <a:latin typeface="Century Gothic" panose="020B0502020202020204" pitchFamily="34" charset="0"/>
              </a:defRPr>
            </a:lvl7pPr>
            <a:lvl8pPr marL="3494405" indent="-234950" defTabSz="457200" eaLnBrk="0" fontAlgn="base" hangingPunct="0">
              <a:spcBef>
                <a:spcPct val="0"/>
              </a:spcBef>
              <a:spcAft>
                <a:spcPct val="0"/>
              </a:spcAft>
              <a:defRPr>
                <a:solidFill>
                  <a:schemeClr val="tx1"/>
                </a:solidFill>
                <a:latin typeface="Century Gothic" panose="020B0502020202020204" pitchFamily="34" charset="0"/>
              </a:defRPr>
            </a:lvl8pPr>
            <a:lvl9pPr marL="3951605" indent="-234950" defTabSz="457200" eaLnBrk="0" fontAlgn="base" hangingPunct="0">
              <a:spcBef>
                <a:spcPct val="0"/>
              </a:spcBef>
              <a:spcAft>
                <a:spcPct val="0"/>
              </a:spcAft>
              <a:defRPr>
                <a:solidFill>
                  <a:schemeClr val="tx1"/>
                </a:solidFill>
                <a:latin typeface="Century Gothic" panose="020B0502020202020204" pitchFamily="34" charset="0"/>
              </a:defRPr>
            </a:lvl9pPr>
          </a:lstStyle>
          <a:p>
            <a:fld id="{49F8B152-5F06-446B-8849-98BAF30192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fld id="{D00EF5C1-8042-409C-894B-FC3563CDDABC}"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33046C88-104D-4C99-9645-C46D994B7A2B}"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BC5CE640-A6E6-4F57-89B1-064340AD2743}"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57200" y="1600206"/>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1600200"/>
            <a:ext cx="4038600" cy="21859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48200" y="3938594"/>
            <a:ext cx="4038600" cy="21875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D6C74B35-9B38-42A5-B4AA-A558EC51124B}"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ED7EDA5-7006-44A9-8683-BF62FE1B75F5}"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75B9E051-302E-4149-A4CC-467FB7E66D8B}"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4EC37638-DBB0-4008-AD10-0B87ED8FF6C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p>
        </p:txBody>
      </p:sp>
      <p:sp>
        <p:nvSpPr>
          <p:cNvPr id="8" name="页脚占位符 1028"/>
          <p:cNvSpPr>
            <a:spLocks noGrp="1"/>
          </p:cNvSpPr>
          <p:nvPr>
            <p:ph type="ftr" sz="quarter" idx="11"/>
          </p:nvPr>
        </p:nvSpPr>
        <p:spPr/>
        <p:txBody>
          <a:bodyPr/>
          <a:lstStyle>
            <a:lvl1pPr>
              <a:defRPr/>
            </a:lvl1pPr>
          </a:lstStyle>
          <a:p>
            <a:pPr>
              <a:defRPr/>
            </a:pPr>
            <a:endParaRPr lang="zh-CN"/>
          </a:p>
        </p:txBody>
      </p:sp>
      <p:sp>
        <p:nvSpPr>
          <p:cNvPr id="9" name="灯片编号占位符 1029"/>
          <p:cNvSpPr>
            <a:spLocks noGrp="1"/>
          </p:cNvSpPr>
          <p:nvPr>
            <p:ph type="sldNum" sz="quarter" idx="12"/>
          </p:nvPr>
        </p:nvSpPr>
        <p:spPr/>
        <p:txBody>
          <a:bodyPr/>
          <a:lstStyle>
            <a:lvl1pPr>
              <a:defRPr/>
            </a:lvl1pPr>
          </a:lstStyle>
          <a:p>
            <a:pPr>
              <a:defRPr/>
            </a:pPr>
            <a:fld id="{00740E90-4513-49F2-9A1D-5D26C8C8CD87}"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p>
        </p:txBody>
      </p:sp>
      <p:sp>
        <p:nvSpPr>
          <p:cNvPr id="5" name="灯片编号占位符 1029"/>
          <p:cNvSpPr>
            <a:spLocks noGrp="1"/>
          </p:cNvSpPr>
          <p:nvPr>
            <p:ph type="sldNum" sz="quarter" idx="12"/>
          </p:nvPr>
        </p:nvSpPr>
        <p:spPr/>
        <p:txBody>
          <a:bodyPr/>
          <a:lstStyle>
            <a:lvl1pPr>
              <a:defRPr/>
            </a:lvl1pPr>
          </a:lstStyle>
          <a:p>
            <a:pPr>
              <a:defRPr/>
            </a:pPr>
            <a:fld id="{63C9C05F-9BC1-44D2-907B-45113D53D66B}"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p>
        </p:txBody>
      </p:sp>
      <p:sp>
        <p:nvSpPr>
          <p:cNvPr id="4" name="灯片编号占位符 1029"/>
          <p:cNvSpPr>
            <a:spLocks noGrp="1"/>
          </p:cNvSpPr>
          <p:nvPr>
            <p:ph type="sldNum" sz="quarter" idx="12"/>
          </p:nvPr>
        </p:nvSpPr>
        <p:spPr/>
        <p:txBody>
          <a:bodyPr/>
          <a:lstStyle>
            <a:lvl1pPr>
              <a:defRPr/>
            </a:lvl1pPr>
          </a:lstStyle>
          <a:p>
            <a:pPr>
              <a:defRPr/>
            </a:pPr>
            <a:fld id="{1DF6C925-DD83-4E21-AFF8-B78AEA0C2E75}"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8B9B62CB-D38D-41C0-8F28-3748DA863FF0}"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84323767-FCA5-4C1D-967B-FFFCBD42EBE7}"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B1AB671C-F78C-4D55-B48D-65032CCCB4B6}"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8DF44FC1-87E0-479C-8781-161C84489E91}"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C3F20A2-25FC-42F4-8BEF-8727FD4DA5A6}"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8" name="页脚占位符 1028"/>
          <p:cNvSpPr>
            <a:spLocks noGrp="1"/>
          </p:cNvSpPr>
          <p:nvPr>
            <p:ph type="ftr" sz="quarter" idx="11"/>
          </p:nvPr>
        </p:nvSpPr>
        <p:spPr/>
        <p:txBody>
          <a:bodyPr/>
          <a:lstStyle>
            <a:lvl1pPr>
              <a:defRPr/>
            </a:lvl1pPr>
          </a:lstStyle>
          <a:p>
            <a:endParaRPr lang="zh-CN" altLang="en-US"/>
          </a:p>
        </p:txBody>
      </p:sp>
      <p:sp>
        <p:nvSpPr>
          <p:cNvPr id="9"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4" name="页脚占位符 1028"/>
          <p:cNvSpPr>
            <a:spLocks noGrp="1"/>
          </p:cNvSpPr>
          <p:nvPr>
            <p:ph type="ftr" sz="quarter" idx="11"/>
          </p:nvPr>
        </p:nvSpPr>
        <p:spPr/>
        <p:txBody>
          <a:bodyPr/>
          <a:lstStyle>
            <a:lvl1pPr>
              <a:defRPr/>
            </a:lvl1pPr>
          </a:lstStyle>
          <a:p>
            <a:endParaRPr lang="zh-CN" altLang="en-US"/>
          </a:p>
        </p:txBody>
      </p:sp>
      <p:sp>
        <p:nvSpPr>
          <p:cNvPr id="5"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fld id="{BFFBD683-E3AB-40C5-A393-7CE4D1CA4A30}"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3" name="页脚占位符 1028"/>
          <p:cNvSpPr>
            <a:spLocks noGrp="1"/>
          </p:cNvSpPr>
          <p:nvPr>
            <p:ph type="ftr" sz="quarter" idx="11"/>
          </p:nvPr>
        </p:nvSpPr>
        <p:spPr/>
        <p:txBody>
          <a:bodyPr/>
          <a:lstStyle>
            <a:lvl1pPr>
              <a:defRPr/>
            </a:lvl1pPr>
          </a:lstStyle>
          <a:p>
            <a:endParaRPr lang="zh-CN" altLang="en-US"/>
          </a:p>
        </p:txBody>
      </p:sp>
      <p:sp>
        <p:nvSpPr>
          <p:cNvPr id="4"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1F60434F-5CA3-411A-B203-9669A41D231A}" type="datetimeFigureOut">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fld id="{BC5CE640-A6E6-4F57-89B1-064340AD2743}" type="datetime11">
              <a:rPr lang="zh-CN" altLang="en-US" smtClean="0"/>
            </a:fld>
            <a:endParaRPr lang="zh-CN" altLang="en-US"/>
          </a:p>
        </p:txBody>
      </p:sp>
      <p:sp>
        <p:nvSpPr>
          <p:cNvPr id="5" name="页脚占位符 1028"/>
          <p:cNvSpPr>
            <a:spLocks noGrp="1"/>
          </p:cNvSpPr>
          <p:nvPr>
            <p:ph type="ftr" sz="quarter" idx="11"/>
          </p:nvPr>
        </p:nvSpPr>
        <p:spPr/>
        <p:txBody>
          <a:bodyPr/>
          <a:lstStyle>
            <a:lvl1pPr>
              <a:defRPr/>
            </a:lvl1pPr>
          </a:lstStyle>
          <a:p>
            <a:endParaRPr lang="zh-CN" altLang="en-US"/>
          </a:p>
        </p:txBody>
      </p:sp>
      <p:sp>
        <p:nvSpPr>
          <p:cNvPr id="6"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hf sldNum="0"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57200" y="1600206"/>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1600200"/>
            <a:ext cx="4038600" cy="21859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48200" y="3938594"/>
            <a:ext cx="4038600" cy="21875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transition/>
  <p:hf sldNum="0"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endParaRPr lang="zh-CN" altLang="en-US"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单击以编辑母版副标题样式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D6C74B35-9B38-42A5-B4AA-A558EC51124B}"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ED7EDA5-7006-44A9-8683-BF62FE1B75F5}"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3375"/>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7"/>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75B9E051-302E-4149-A4CC-467FB7E66D8B}" type="slidenum">
              <a:rPr lang="zh-CN" altLang="en-US"/>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4EC37638-DBB0-4008-AD10-0B87ED8FF6C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57200"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54296" y="1600204"/>
            <a:ext cx="4032504" cy="4525963"/>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fld id="{8AB4A94E-E98C-49DC-A86A-BC255F22536C}"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p>
        </p:txBody>
      </p:sp>
      <p:sp>
        <p:nvSpPr>
          <p:cNvPr id="8" name="页脚占位符 1028"/>
          <p:cNvSpPr>
            <a:spLocks noGrp="1"/>
          </p:cNvSpPr>
          <p:nvPr>
            <p:ph type="ftr" sz="quarter" idx="11"/>
          </p:nvPr>
        </p:nvSpPr>
        <p:spPr/>
        <p:txBody>
          <a:bodyPr/>
          <a:lstStyle>
            <a:lvl1pPr>
              <a:defRPr/>
            </a:lvl1pPr>
          </a:lstStyle>
          <a:p>
            <a:pPr>
              <a:defRPr/>
            </a:pPr>
            <a:endParaRPr lang="zh-CN"/>
          </a:p>
        </p:txBody>
      </p:sp>
      <p:sp>
        <p:nvSpPr>
          <p:cNvPr id="9" name="灯片编号占位符 1029"/>
          <p:cNvSpPr>
            <a:spLocks noGrp="1"/>
          </p:cNvSpPr>
          <p:nvPr>
            <p:ph type="sldNum" sz="quarter" idx="12"/>
          </p:nvPr>
        </p:nvSpPr>
        <p:spPr/>
        <p:txBody>
          <a:bodyPr/>
          <a:lstStyle>
            <a:lvl1pPr>
              <a:defRPr/>
            </a:lvl1pPr>
          </a:lstStyle>
          <a:p>
            <a:pPr>
              <a:defRPr/>
            </a:pPr>
            <a:fld id="{00740E90-4513-49F2-9A1D-5D26C8C8CD87}"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p>
        </p:txBody>
      </p:sp>
      <p:sp>
        <p:nvSpPr>
          <p:cNvPr id="5" name="灯片编号占位符 1029"/>
          <p:cNvSpPr>
            <a:spLocks noGrp="1"/>
          </p:cNvSpPr>
          <p:nvPr>
            <p:ph type="sldNum" sz="quarter" idx="12"/>
          </p:nvPr>
        </p:nvSpPr>
        <p:spPr/>
        <p:txBody>
          <a:bodyPr/>
          <a:lstStyle>
            <a:lvl1pPr>
              <a:defRPr/>
            </a:lvl1pPr>
          </a:lstStyle>
          <a:p>
            <a:pPr>
              <a:defRPr/>
            </a:pPr>
            <a:fld id="{63C9C05F-9BC1-44D2-907B-45113D53D66B}"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p>
        </p:txBody>
      </p:sp>
      <p:sp>
        <p:nvSpPr>
          <p:cNvPr id="4" name="灯片编号占位符 1029"/>
          <p:cNvSpPr>
            <a:spLocks noGrp="1"/>
          </p:cNvSpPr>
          <p:nvPr>
            <p:ph type="sldNum" sz="quarter" idx="12"/>
          </p:nvPr>
        </p:nvSpPr>
        <p:spPr/>
        <p:txBody>
          <a:bodyPr/>
          <a:lstStyle>
            <a:lvl1pPr>
              <a:defRPr/>
            </a:lvl1pPr>
          </a:lstStyle>
          <a:p>
            <a:pPr>
              <a:defRPr/>
            </a:pPr>
            <a:fld id="{1DF6C925-DD83-4E21-AFF8-B78AEA0C2E75}"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84323767-FCA5-4C1D-967B-FFFCBD42EBE7}"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p>
        </p:txBody>
      </p:sp>
      <p:sp>
        <p:nvSpPr>
          <p:cNvPr id="7" name="灯片编号占位符 1029"/>
          <p:cNvSpPr>
            <a:spLocks noGrp="1"/>
          </p:cNvSpPr>
          <p:nvPr>
            <p:ph type="sldNum" sz="quarter" idx="12"/>
          </p:nvPr>
        </p:nvSpPr>
        <p:spPr/>
        <p:txBody>
          <a:bodyPr/>
          <a:lstStyle>
            <a:lvl1pPr>
              <a:defRPr/>
            </a:lvl1pPr>
          </a:lstStyle>
          <a:p>
            <a:pPr>
              <a:defRPr/>
            </a:pPr>
            <a:fld id="{B1AB671C-F78C-4D55-B48D-65032CCCB4B6}"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8DF44FC1-87E0-479C-8781-161C84489E91}"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57200" y="274642"/>
            <a:ext cx="6052930" cy="5851525"/>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p>
        </p:txBody>
      </p:sp>
      <p:sp>
        <p:nvSpPr>
          <p:cNvPr id="6" name="灯片编号占位符 1029"/>
          <p:cNvSpPr>
            <a:spLocks noGrp="1"/>
          </p:cNvSpPr>
          <p:nvPr>
            <p:ph type="sldNum" sz="quarter" idx="12"/>
          </p:nvPr>
        </p:nvSpPr>
        <p:spPr/>
        <p:txBody>
          <a:bodyPr/>
          <a:lstStyle>
            <a:lvl1pPr>
              <a:defRPr/>
            </a:lvl1pPr>
          </a:lstStyle>
          <a:p>
            <a:pPr>
              <a:defRPr/>
            </a:pPr>
            <a:fld id="{3C3F20A2-25FC-42F4-8BEF-8727FD4DA5A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890083" y="1778438"/>
            <a:ext cx="3655181"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890083" y="2665379"/>
            <a:ext cx="3655181"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92704" y="1778438"/>
            <a:ext cx="3673182" cy="82391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7400" indent="0">
              <a:buNone/>
              <a:defRPr sz="1015"/>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92704" y="2665379"/>
            <a:ext cx="3673182" cy="3524284"/>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fld id="{141BBE15-74E9-4D35-9A44-723FB26F1E86}" type="datetime11">
              <a:rPr lang="zh-CN" altLang="en-US" smtClean="0"/>
            </a:fld>
            <a:endParaRPr lang="zh-CN" altLang="en-US"/>
          </a:p>
        </p:txBody>
      </p:sp>
      <p:sp>
        <p:nvSpPr>
          <p:cNvPr id="8" name="页脚占位符 1028"/>
          <p:cNvSpPr>
            <a:spLocks noGrp="1"/>
          </p:cNvSpPr>
          <p:nvPr>
            <p:ph type="ftr" sz="quarter" idx="11"/>
          </p:nvPr>
        </p:nvSpPr>
        <p:spPr/>
        <p:txBody>
          <a:bodyPr/>
          <a:lstStyle>
            <a:lvl1pPr>
              <a:defRPr/>
            </a:lvl1pPr>
          </a:lstStyle>
          <a:p>
            <a:endParaRPr lang="zh-CN" altLang="en-US"/>
          </a:p>
        </p:txBody>
      </p:sp>
      <p:sp>
        <p:nvSpPr>
          <p:cNvPr id="9"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fld id="{A039A339-80C3-4515-A5BA-C5CB944CB6D1}" type="datetime11">
              <a:rPr lang="zh-CN" altLang="en-US" smtClean="0"/>
            </a:fld>
            <a:endParaRPr lang="zh-CN" altLang="en-US"/>
          </a:p>
        </p:txBody>
      </p:sp>
      <p:sp>
        <p:nvSpPr>
          <p:cNvPr id="4" name="页脚占位符 1028"/>
          <p:cNvSpPr>
            <a:spLocks noGrp="1"/>
          </p:cNvSpPr>
          <p:nvPr>
            <p:ph type="ftr" sz="quarter" idx="11"/>
          </p:nvPr>
        </p:nvSpPr>
        <p:spPr/>
        <p:txBody>
          <a:bodyPr/>
          <a:lstStyle>
            <a:lvl1pPr>
              <a:defRPr/>
            </a:lvl1pPr>
          </a:lstStyle>
          <a:p>
            <a:endParaRPr lang="zh-CN" altLang="en-US"/>
          </a:p>
        </p:txBody>
      </p:sp>
      <p:sp>
        <p:nvSpPr>
          <p:cNvPr id="5"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fld id="{6946FFB5-5E77-43CE-BBBC-753A2145657B}" type="datetime11">
              <a:rPr lang="zh-CN" altLang="en-US" smtClean="0"/>
            </a:fld>
            <a:endParaRPr lang="zh-CN" altLang="en-US"/>
          </a:p>
        </p:txBody>
      </p:sp>
      <p:sp>
        <p:nvSpPr>
          <p:cNvPr id="3" name="页脚占位符 1028"/>
          <p:cNvSpPr>
            <a:spLocks noGrp="1"/>
          </p:cNvSpPr>
          <p:nvPr>
            <p:ph type="ftr" sz="quarter" idx="11"/>
          </p:nvPr>
        </p:nvSpPr>
        <p:spPr/>
        <p:txBody>
          <a:bodyPr/>
          <a:lstStyle>
            <a:lvl1pPr>
              <a:defRPr/>
            </a:lvl1pPr>
          </a:lstStyle>
          <a:p>
            <a:endParaRPr lang="zh-CN" altLang="en-US"/>
          </a:p>
        </p:txBody>
      </p:sp>
      <p:sp>
        <p:nvSpPr>
          <p:cNvPr id="4"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391" y="987429"/>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3265BA91-24F7-4DBA-9B11-28847043B862}"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18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zh-CN" altLang="en-US" noProof="1"/>
              <a:t>单击图标添加图片</a:t>
            </a:r>
            <a:endParaRPr lang="zh-CN" altLang="en-US" noProof="1"/>
          </a:p>
        </p:txBody>
      </p:sp>
      <p:sp>
        <p:nvSpPr>
          <p:cNvPr id="4" name="文本占位符 3"/>
          <p:cNvSpPr>
            <a:spLocks noGrp="1"/>
          </p:cNvSpPr>
          <p:nvPr>
            <p:ph type="body" sz="half" idx="2" hasCustomPrompt="1"/>
          </p:nvPr>
        </p:nvSpPr>
        <p:spPr>
          <a:xfrm>
            <a:off x="629841" y="2057400"/>
            <a:ext cx="3124012" cy="3811588"/>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7400" indent="0">
              <a:buNone/>
              <a:defRPr sz="790"/>
            </a:lvl9pPr>
          </a:lstStyle>
          <a:p>
            <a:pPr lvl="0"/>
            <a:r>
              <a:rPr lang="zh-CN" altLang="en-US" noProof="1"/>
              <a:t>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fld id="{22F43467-D2D7-4F11-AA13-1085B575D5A9}" type="datetime11">
              <a:rPr lang="zh-CN" altLang="en-US" smtClean="0"/>
            </a:fld>
            <a:endParaRPr lang="zh-CN" altLang="en-US"/>
          </a:p>
        </p:txBody>
      </p:sp>
      <p:sp>
        <p:nvSpPr>
          <p:cNvPr id="6" name="页脚占位符 1028"/>
          <p:cNvSpPr>
            <a:spLocks noGrp="1"/>
          </p:cNvSpPr>
          <p:nvPr>
            <p:ph type="ftr" sz="quarter" idx="11"/>
          </p:nvPr>
        </p:nvSpPr>
        <p:spPr/>
        <p:txBody>
          <a:bodyPr/>
          <a:lstStyle>
            <a:lvl1pPr>
              <a:defRPr/>
            </a:lvl1pPr>
          </a:lstStyle>
          <a:p>
            <a:endParaRPr lang="zh-CN" altLang="en-US"/>
          </a:p>
        </p:txBody>
      </p:sp>
      <p:sp>
        <p:nvSpPr>
          <p:cNvPr id="7" name="灯片编号占位符 1029"/>
          <p:cNvSpPr>
            <a:spLocks noGrp="1"/>
          </p:cNvSpPr>
          <p:nvPr>
            <p:ph type="sldNum" sz="quarter" idx="12"/>
          </p:nvPr>
        </p:nvSpPr>
        <p:spPr/>
        <p:txBody>
          <a:bodyPr/>
          <a:lstStyle>
            <a:lvl1pPr>
              <a:defRPr/>
            </a:lvl1pPr>
          </a:lstStyle>
          <a:p>
            <a:fld id="{ECB0DBEA-6F4A-4FCA-94FE-B8AF1BFC44A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782876" y="274638"/>
            <a:ext cx="790392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fld id="{1F60434F-5CA3-411A-B203-9669A41D231A}" type="datetimeFigureOut">
              <a:rPr lang="zh-CN" altLang="en-US" smtClean="0"/>
            </a:fld>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fld id="{ECB0DBEA-6F4A-4FCA-94FE-B8AF1BFC44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pPr>
              <a:defRPr/>
            </a:pPr>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pPr>
              <a:defRPr/>
            </a:pPr>
            <a:fld id="{DC7529A9-0495-43B5-B358-A1161AC9B9A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fld id="{1F60434F-5CA3-411A-B203-9669A41D231A}" type="datetimeFigureOut">
              <a:rPr lang="zh-CN" altLang="en-US" smtClean="0"/>
            </a:fld>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fld id="{ECB0DBEA-6F4A-4FCA-94FE-B8AF1BFC44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1026"/>
          <p:cNvSpPr>
            <a:spLocks noGrp="1" noChangeArrowheads="1"/>
          </p:cNvSpPr>
          <p:nvPr>
            <p:ph type="body" idx="9"/>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05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050" noProof="1"/>
            </a:lvl1pPr>
          </a:lstStyle>
          <a:p>
            <a:pPr>
              <a:defRPr/>
            </a:pPr>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050"/>
            </a:lvl1pPr>
          </a:lstStyle>
          <a:p>
            <a:pPr>
              <a:defRPr/>
            </a:pPr>
            <a:fld id="{DC7529A9-0495-43B5-B358-A1161AC9B9A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530" lvl="1" indent="-214630" algn="l" rtl="0" eaLnBrk="1" fontAlgn="base" hangingPunct="1">
        <a:spcBef>
          <a:spcPct val="20000"/>
        </a:spcBef>
        <a:spcAft>
          <a:spcPct val="0"/>
        </a:spcAft>
        <a:buChar char="–"/>
        <a:defRPr sz="2100" kern="1200">
          <a:solidFill>
            <a:schemeClr val="tx1"/>
          </a:solidFill>
          <a:latin typeface="+mn-lt"/>
          <a:ea typeface="+mn-ea"/>
          <a:cs typeface="+mn-cs"/>
        </a:defRPr>
      </a:lvl2pPr>
      <a:lvl3pPr marL="857250" lvl="2"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lvl="3"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lvl="4"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lvl="5"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6pPr>
      <a:lvl7pPr marL="2057400" lvl="6"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7pPr>
      <a:lvl8pPr marL="2400300" lvl="7"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8pPr>
      <a:lvl9pPr marL="2743200" lvl="8"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21.emf"/><Relationship Id="rId7" Type="http://schemas.openxmlformats.org/officeDocument/2006/relationships/oleObject" Target="../embeddings/oleObject4.bin"/><Relationship Id="rId6" Type="http://schemas.openxmlformats.org/officeDocument/2006/relationships/image" Target="../media/image20.emf"/><Relationship Id="rId5" Type="http://schemas.openxmlformats.org/officeDocument/2006/relationships/oleObject" Target="../embeddings/oleObject3.bin"/><Relationship Id="rId4" Type="http://schemas.openxmlformats.org/officeDocument/2006/relationships/image" Target="../media/image19.emf"/><Relationship Id="rId3" Type="http://schemas.openxmlformats.org/officeDocument/2006/relationships/oleObject" Target="../embeddings/oleObject2.bin"/><Relationship Id="rId2" Type="http://schemas.openxmlformats.org/officeDocument/2006/relationships/image" Target="../media/image18.emf"/><Relationship Id="rId13" Type="http://schemas.openxmlformats.org/officeDocument/2006/relationships/notesSlide" Target="../notesSlides/notesSlide12.xml"/><Relationship Id="rId12" Type="http://schemas.openxmlformats.org/officeDocument/2006/relationships/vmlDrawing" Target="../drawings/vmlDrawing1.vml"/><Relationship Id="rId11" Type="http://schemas.openxmlformats.org/officeDocument/2006/relationships/slideLayout" Target="../slideLayouts/slideLayout25.xml"/><Relationship Id="rId10" Type="http://schemas.openxmlformats.org/officeDocument/2006/relationships/image" Target="../media/image22.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5.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5.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5.xml"/><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5.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2.vml"/><Relationship Id="rId3" Type="http://schemas.openxmlformats.org/officeDocument/2006/relationships/slideLayout" Target="../slideLayouts/slideLayout30.xml"/><Relationship Id="rId2" Type="http://schemas.openxmlformats.org/officeDocument/2006/relationships/image" Target="../media/image49.emf"/><Relationship Id="rId1"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0.xml"/><Relationship Id="rId2" Type="http://schemas.openxmlformats.org/officeDocument/2006/relationships/image" Target="../media/image50.emf"/><Relationship Id="rId1"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52.jpeg"/><Relationship Id="rId2" Type="http://schemas.openxmlformats.org/officeDocument/2006/relationships/image" Target="../media/image44.png"/><Relationship Id="rId1" Type="http://schemas.openxmlformats.org/officeDocument/2006/relationships/image" Target="../media/image5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5.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9.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57.png"/><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8.jpe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36.png"/><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6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5.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5.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70.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4.png"/><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4.png"/><Relationship Id="rId1"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5.xml"/><Relationship Id="rId2" Type="http://schemas.openxmlformats.org/officeDocument/2006/relationships/image" Target="../media/image76.emf"/><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53667" y="2843062"/>
            <a:ext cx="6420071" cy="1171877"/>
            <a:chOff x="3302828" y="2877584"/>
            <a:chExt cx="7332041" cy="1585086"/>
          </a:xfrm>
        </p:grpSpPr>
        <p:grpSp>
          <p:nvGrpSpPr>
            <p:cNvPr id="6" name="Group 3"/>
            <p:cNvGrpSpPr/>
            <p:nvPr/>
          </p:nvGrpSpPr>
          <p:grpSpPr bwMode="auto">
            <a:xfrm>
              <a:off x="3302828" y="2877584"/>
              <a:ext cx="7332041" cy="1585086"/>
              <a:chOff x="1267" y="2532"/>
              <a:chExt cx="3185" cy="582"/>
            </a:xfrm>
          </p:grpSpPr>
          <p:sp>
            <p:nvSpPr>
              <p:cNvPr id="8" name="AutoShape 4"/>
              <p:cNvSpPr>
                <a:spLocks noChangeArrowheads="1"/>
              </p:cNvSpPr>
              <p:nvPr/>
            </p:nvSpPr>
            <p:spPr bwMode="gray">
              <a:xfrm>
                <a:off x="1267" y="2532"/>
                <a:ext cx="3185" cy="582"/>
              </a:xfrm>
              <a:prstGeom prst="roundRect">
                <a:avLst>
                  <a:gd name="adj" fmla="val 16667"/>
                </a:avLst>
              </a:prstGeom>
              <a:gradFill rotWithShape="1">
                <a:gsLst>
                  <a:gs pos="0">
                    <a:srgbClr val="0000FF"/>
                  </a:gs>
                  <a:gs pos="100000">
                    <a:srgbClr val="0000FF">
                      <a:gamma/>
                      <a:shade val="66275"/>
                      <a:invGamma/>
                    </a:srgb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rgbClr val="0000FF"/>
                </a:extrusionClr>
              </a:sp3d>
            </p:spPr>
            <p:txBody>
              <a:bodyPr wrap="none" anchor="ctr">
                <a:flatTx/>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sp>
            <p:nvSpPr>
              <p:cNvPr id="9"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sp>
            <p:nvSpPr>
              <p:cNvPr id="10" name="Line 6"/>
              <p:cNvSpPr>
                <a:spLocks noChangeShapeType="1"/>
              </p:cNvSpPr>
              <p:nvPr/>
            </p:nvSpPr>
            <p:spPr bwMode="gray">
              <a:xfrm>
                <a:off x="1418" y="2532"/>
                <a:ext cx="2950" cy="0"/>
              </a:xfrm>
              <a:prstGeom prst="line">
                <a:avLst/>
              </a:prstGeom>
              <a:noFill/>
              <a:ln w="3175">
                <a:solidFill>
                  <a:srgbClr val="FFFFFF">
                    <a:alpha val="25000"/>
                  </a:srgbClr>
                </a:solidFill>
                <a:round/>
              </a:ln>
              <a:effectLst/>
            </p:spPr>
            <p:txBody>
              <a:bodyPr/>
              <a:lstStyle/>
              <a:p>
                <a:pPr defTabSz="685800" fontAlgn="base">
                  <a:spcBef>
                    <a:spcPct val="0"/>
                  </a:spcBef>
                  <a:spcAft>
                    <a:spcPct val="0"/>
                  </a:spcAft>
                  <a:defRPr/>
                </a:pPr>
                <a:endParaRPr lang="zh-CN" altLang="en-US" sz="1350" kern="0">
                  <a:solidFill>
                    <a:prstClr val="black"/>
                  </a:solidFill>
                  <a:latin typeface="Arial" panose="020B0604020202020204" pitchFamily="34" charset="0"/>
                  <a:ea typeface="宋体" panose="02010600030101010101" pitchFamily="2" charset="-122"/>
                </a:endParaRPr>
              </a:p>
            </p:txBody>
          </p:sp>
        </p:grpSp>
        <p:sp>
          <p:nvSpPr>
            <p:cNvPr id="7" name="矩形 6"/>
            <p:cNvSpPr/>
            <p:nvPr/>
          </p:nvSpPr>
          <p:spPr>
            <a:xfrm>
              <a:off x="3750090" y="3162295"/>
              <a:ext cx="6791058" cy="1061565"/>
            </a:xfrm>
            <a:prstGeom prst="rect">
              <a:avLst/>
            </a:prstGeom>
          </p:spPr>
          <p:txBody>
            <a:bodyPr wrap="square">
              <a:spAutoFit/>
            </a:bodyPr>
            <a:lstStyle/>
            <a:p>
              <a:pPr algn="just"/>
              <a:r>
                <a:rPr lang="zh-CN" altLang="en-US" sz="4500" kern="100" dirty="0">
                  <a:solidFill>
                    <a:srgbClr val="FFFF00"/>
                  </a:solidFill>
                  <a:latin typeface="等线" panose="02010600030101010101" charset="-122"/>
                  <a:ea typeface="黑体" panose="02010609060101010101" pitchFamily="49" charset="-122"/>
                  <a:cs typeface="Times New Roman" panose="02020603050405020304" pitchFamily="18" charset="0"/>
                </a:rPr>
                <a:t>第</a:t>
              </a:r>
              <a:r>
                <a:rPr lang="en-US" altLang="zh-CN" sz="4500" kern="100" dirty="0">
                  <a:solidFill>
                    <a:srgbClr val="FFFF00"/>
                  </a:solidFill>
                  <a:latin typeface="等线" panose="02010600030101010101" charset="-122"/>
                  <a:ea typeface="黑体" panose="02010609060101010101" pitchFamily="49" charset="-122"/>
                  <a:cs typeface="Times New Roman" panose="02020603050405020304" pitchFamily="18" charset="0"/>
                </a:rPr>
                <a:t>5</a:t>
              </a:r>
              <a:r>
                <a:rPr lang="zh-CN" altLang="en-US" sz="4500" kern="100" dirty="0">
                  <a:solidFill>
                    <a:srgbClr val="FFFF00"/>
                  </a:solidFill>
                  <a:latin typeface="等线" panose="02010600030101010101" charset="-122"/>
                  <a:ea typeface="黑体" panose="02010609060101010101" pitchFamily="49" charset="-122"/>
                  <a:cs typeface="Times New Roman" panose="02020603050405020304" pitchFamily="18" charset="0"/>
                </a:rPr>
                <a:t>章 信息共享与利用</a:t>
              </a:r>
              <a:endParaRPr lang="zh-CN" altLang="zh-CN" sz="4500" kern="100" dirty="0">
                <a:solidFill>
                  <a:srgbClr val="FFFF00"/>
                </a:solidFill>
                <a:latin typeface="等线" panose="02010600030101010101" charset="-122"/>
                <a:ea typeface="黑体" panose="0201060906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98052" y="2891394"/>
            <a:ext cx="6109776" cy="902726"/>
            <a:chOff x="3076803" y="2743200"/>
            <a:chExt cx="5264151" cy="685800"/>
          </a:xfrm>
        </p:grpSpPr>
        <p:grpSp>
          <p:nvGrpSpPr>
            <p:cNvPr id="4" name="Group 6"/>
            <p:cNvGrpSpPr/>
            <p:nvPr/>
          </p:nvGrpSpPr>
          <p:grpSpPr bwMode="auto">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grpSp>
        <p:sp>
          <p:nvSpPr>
            <p:cNvPr id="7"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lvl="0" algn="ctr"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5.2 </a:t>
              </a:r>
              <a:r>
                <a:rPr lang="zh-CN" altLang="zh-CN" sz="3000" b="1" kern="0" dirty="0">
                  <a:solidFill>
                    <a:srgbClr val="FF0000"/>
                  </a:solidFill>
                  <a:latin typeface="黑体" panose="02010609060101010101" pitchFamily="49" charset="-122"/>
                  <a:ea typeface="黑体" panose="02010609060101010101" pitchFamily="49" charset="-122"/>
                </a:rPr>
                <a:t>计算机网络</a:t>
              </a:r>
              <a:r>
                <a:rPr lang="zh-CN" altLang="en-US" sz="3000" b="1" kern="0" dirty="0">
                  <a:solidFill>
                    <a:srgbClr val="FF0000"/>
                  </a:solidFill>
                  <a:latin typeface="黑体" panose="02010609060101010101" pitchFamily="49" charset="-122"/>
                  <a:ea typeface="黑体" panose="02010609060101010101" pitchFamily="49" charset="-122"/>
                </a:rPr>
                <a:t>基础</a:t>
              </a:r>
              <a:r>
                <a:rPr lang="en-US" altLang="zh-CN" sz="3000" b="1" kern="0" dirty="0">
                  <a:solidFill>
                    <a:srgbClr val="FF0000"/>
                  </a:solidFill>
                  <a:latin typeface="黑体" panose="02010609060101010101" pitchFamily="49" charset="-122"/>
                  <a:ea typeface="黑体" panose="02010609060101010101" pitchFamily="49" charset="-122"/>
                </a:rPr>
                <a:t> </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9"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latin typeface="等线" panose="02010600030101010101"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374072" y="1893888"/>
            <a:ext cx="8326583" cy="3684587"/>
          </a:xfrm>
        </p:spPr>
        <p:txBody>
          <a:bodyPr/>
          <a:lstStyle/>
          <a:p>
            <a:pPr marL="0" indent="0" algn="just" eaLnBrk="1" hangingPunct="1">
              <a:lnSpc>
                <a:spcPct val="120000"/>
              </a:lnSpc>
              <a:spcAft>
                <a:spcPts val="600"/>
              </a:spcAft>
            </a:pPr>
            <a:r>
              <a:rPr lang="en-US" altLang="zh-CN" sz="2400" b="1" dirty="0">
                <a:solidFill>
                  <a:schemeClr val="hlink"/>
                </a:solidFill>
              </a:rPr>
              <a:t> </a:t>
            </a:r>
            <a:r>
              <a:rPr lang="zh-CN" altLang="en-US" sz="2400" b="1" dirty="0">
                <a:solidFill>
                  <a:srgbClr val="0000FF"/>
                </a:solidFill>
              </a:rPr>
              <a:t>计算机网络</a:t>
            </a:r>
            <a:r>
              <a:rPr lang="zh-CN" altLang="en-US" sz="2400" b="1" dirty="0">
                <a:solidFill>
                  <a:schemeClr val="tx1"/>
                </a:solidFill>
              </a:rPr>
              <a:t>：把分布在不同地理位置上的、具有自主功能的多个计算机系统通过各种通信介质和通信设备连接起来，实现信息交换、资源共享或协同工作的计算机集合。</a:t>
            </a:r>
            <a:endParaRPr lang="zh-CN" altLang="en-US" sz="2400" b="1" dirty="0">
              <a:solidFill>
                <a:schemeClr val="tx1"/>
              </a:solidFill>
            </a:endParaRPr>
          </a:p>
          <a:p>
            <a:pPr marL="0" indent="0" algn="just" eaLnBrk="1" hangingPunct="1">
              <a:lnSpc>
                <a:spcPct val="120000"/>
              </a:lnSpc>
              <a:spcAft>
                <a:spcPts val="600"/>
              </a:spcAft>
              <a:buFont typeface="Wingdings" panose="05000000000000000000" pitchFamily="2" charset="2"/>
              <a:buNone/>
            </a:pPr>
            <a:r>
              <a:rPr lang="zh-CN" altLang="en-US" sz="2400" b="1" dirty="0">
                <a:solidFill>
                  <a:schemeClr val="tx1"/>
                </a:solidFill>
              </a:rPr>
              <a:t>（</a:t>
            </a:r>
            <a:r>
              <a:rPr lang="en-US" altLang="zh-CN" sz="2400" b="1" dirty="0">
                <a:solidFill>
                  <a:schemeClr val="tx1"/>
                </a:solidFill>
              </a:rPr>
              <a:t>1</a:t>
            </a:r>
            <a:r>
              <a:rPr lang="zh-CN" altLang="en-US" sz="2400" b="1" dirty="0">
                <a:solidFill>
                  <a:schemeClr val="tx1"/>
                </a:solidFill>
              </a:rPr>
              <a:t>）包含</a:t>
            </a:r>
            <a:r>
              <a:rPr lang="zh-CN" altLang="en-US" sz="2400" b="1" dirty="0">
                <a:solidFill>
                  <a:srgbClr val="0310BD"/>
                </a:solidFill>
              </a:rPr>
              <a:t>多台</a:t>
            </a:r>
            <a:r>
              <a:rPr lang="zh-CN" altLang="en-US" sz="2400" b="1" dirty="0">
                <a:solidFill>
                  <a:schemeClr val="tx1"/>
                </a:solidFill>
              </a:rPr>
              <a:t>具有</a:t>
            </a:r>
            <a:r>
              <a:rPr lang="zh-CN" altLang="en-US" sz="2400" b="1" dirty="0">
                <a:solidFill>
                  <a:srgbClr val="0000FF"/>
                </a:solidFill>
              </a:rPr>
              <a:t>自主</a:t>
            </a:r>
            <a:r>
              <a:rPr lang="zh-CN" altLang="en-US" sz="2400" b="1" dirty="0">
                <a:solidFill>
                  <a:schemeClr val="tx1"/>
                </a:solidFill>
              </a:rPr>
              <a:t>功能的计算机；</a:t>
            </a:r>
            <a:endParaRPr lang="zh-CN" altLang="en-US" sz="2400" b="1" dirty="0">
              <a:solidFill>
                <a:schemeClr val="tx1"/>
              </a:solidFill>
            </a:endParaRPr>
          </a:p>
          <a:p>
            <a:pPr marL="0" indent="0" algn="just" eaLnBrk="1" hangingPunct="1">
              <a:lnSpc>
                <a:spcPct val="120000"/>
              </a:lnSpc>
              <a:spcAft>
                <a:spcPts val="600"/>
              </a:spcAft>
              <a:buFont typeface="Wingdings" panose="05000000000000000000" pitchFamily="2" charset="2"/>
              <a:buNone/>
            </a:pPr>
            <a:r>
              <a:rPr lang="zh-CN" altLang="en-US" sz="2400" b="1" dirty="0">
                <a:solidFill>
                  <a:schemeClr val="tx1"/>
                </a:solidFill>
              </a:rPr>
              <a:t>（</a:t>
            </a:r>
            <a:r>
              <a:rPr lang="en-US" altLang="zh-CN" sz="2400" b="1" dirty="0">
                <a:solidFill>
                  <a:schemeClr val="tx1"/>
                </a:solidFill>
              </a:rPr>
              <a:t>2</a:t>
            </a:r>
            <a:r>
              <a:rPr lang="zh-CN" altLang="en-US" sz="2400" b="1" dirty="0">
                <a:solidFill>
                  <a:schemeClr val="tx1"/>
                </a:solidFill>
              </a:rPr>
              <a:t>）这些计算机之间是</a:t>
            </a:r>
            <a:r>
              <a:rPr lang="zh-CN" altLang="en-US" sz="2400" b="1" dirty="0">
                <a:solidFill>
                  <a:srgbClr val="0000FF"/>
                </a:solidFill>
              </a:rPr>
              <a:t>相互连接</a:t>
            </a:r>
            <a:r>
              <a:rPr lang="zh-CN" altLang="en-US" sz="2400" b="1" dirty="0">
                <a:solidFill>
                  <a:schemeClr val="tx1"/>
                </a:solidFill>
              </a:rPr>
              <a:t>的；</a:t>
            </a:r>
            <a:endParaRPr lang="zh-CN" altLang="en-US" sz="2400" b="1" dirty="0">
              <a:solidFill>
                <a:schemeClr val="tx1"/>
              </a:solidFill>
            </a:endParaRPr>
          </a:p>
          <a:p>
            <a:pPr marL="0" indent="0" algn="just" eaLnBrk="1" hangingPunct="1">
              <a:lnSpc>
                <a:spcPct val="120000"/>
              </a:lnSpc>
              <a:spcAft>
                <a:spcPts val="600"/>
              </a:spcAft>
              <a:buFont typeface="Wingdings" panose="05000000000000000000" pitchFamily="2" charset="2"/>
              <a:buNone/>
            </a:pPr>
            <a:r>
              <a:rPr lang="zh-CN" altLang="en-US" sz="2400" b="1" dirty="0">
                <a:solidFill>
                  <a:schemeClr val="tx1"/>
                </a:solidFill>
              </a:rPr>
              <a:t>（</a:t>
            </a:r>
            <a:r>
              <a:rPr lang="en-US" altLang="zh-CN" sz="2400" b="1" dirty="0">
                <a:solidFill>
                  <a:schemeClr val="tx1"/>
                </a:solidFill>
              </a:rPr>
              <a:t>3</a:t>
            </a:r>
            <a:r>
              <a:rPr lang="zh-CN" altLang="en-US" sz="2400" b="1" dirty="0">
                <a:solidFill>
                  <a:schemeClr val="tx1"/>
                </a:solidFill>
              </a:rPr>
              <a:t>）计算机连接的目的是进行</a:t>
            </a:r>
            <a:r>
              <a:rPr lang="zh-CN" altLang="en-US" sz="2400" b="1" dirty="0">
                <a:solidFill>
                  <a:srgbClr val="0000FF"/>
                </a:solidFill>
              </a:rPr>
              <a:t>信息交换、资源共享或协同工作</a:t>
            </a:r>
            <a:r>
              <a:rPr lang="zh-CN" altLang="en-US" sz="2400" b="1" dirty="0">
                <a:solidFill>
                  <a:schemeClr val="tx1"/>
                </a:solidFill>
              </a:rPr>
              <a:t>。 </a:t>
            </a:r>
            <a:endParaRPr lang="zh-CN" altLang="en-US" sz="2400" b="1" dirty="0">
              <a:solidFill>
                <a:schemeClr val="tx1"/>
              </a:solidFill>
            </a:endParaRPr>
          </a:p>
        </p:txBody>
      </p:sp>
      <p:sp>
        <p:nvSpPr>
          <p:cNvPr id="671748"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830" y="1269530"/>
            <a:ext cx="4480560" cy="531993"/>
          </a:xfrm>
        </p:spPr>
        <p:txBody>
          <a:bodyPr>
            <a:normAutofit fontScale="90000"/>
          </a:bodyPr>
          <a:lstStyle/>
          <a:p>
            <a:r>
              <a:rPr lang="zh-CN" altLang="en-US" sz="2400" b="1" dirty="0"/>
              <a:t>宏观上由</a:t>
            </a:r>
            <a:r>
              <a:rPr lang="zh-CN" altLang="zh-CN" sz="2400" b="1" dirty="0">
                <a:solidFill>
                  <a:srgbClr val="C00000"/>
                </a:solidFill>
              </a:rPr>
              <a:t>资源子网和通信子网</a:t>
            </a:r>
            <a:r>
              <a:rPr lang="zh-CN" altLang="en-US" sz="2400" b="1" dirty="0">
                <a:solidFill>
                  <a:srgbClr val="C00000"/>
                </a:solidFill>
              </a:rPr>
              <a:t>组成</a:t>
            </a:r>
            <a:endParaRPr lang="zh-CN" altLang="en-US" sz="2400" b="1" dirty="0">
              <a:solidFill>
                <a:srgbClr val="C00000"/>
              </a:solidFill>
            </a:endParaRPr>
          </a:p>
        </p:txBody>
      </p:sp>
      <p:pic>
        <p:nvPicPr>
          <p:cNvPr id="4" name="Picture 7"/>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2303590" y="1676400"/>
            <a:ext cx="5245599" cy="288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3" name="文本框 2"/>
          <p:cNvSpPr txBox="1"/>
          <p:nvPr/>
        </p:nvSpPr>
        <p:spPr>
          <a:xfrm>
            <a:off x="259773" y="4689331"/>
            <a:ext cx="8541327" cy="1985865"/>
          </a:xfrm>
          <a:prstGeom prst="rect">
            <a:avLst/>
          </a:prstGeom>
          <a:noFill/>
        </p:spPr>
        <p:txBody>
          <a:bodyPr wrap="square" rtlCol="0">
            <a:spAutoFit/>
          </a:bodyPr>
          <a:lstStyle/>
          <a:p>
            <a:pPr marL="285750" indent="-285750">
              <a:lnSpc>
                <a:spcPct val="110000"/>
              </a:lnSpc>
              <a:spcBef>
                <a:spcPts val="600"/>
              </a:spcBef>
              <a:buClr>
                <a:srgbClr val="C00000"/>
              </a:buClr>
              <a:buFont typeface="Wingdings" panose="05000000000000000000" pitchFamily="2" charset="2"/>
              <a:buChar char="n"/>
            </a:pPr>
            <a:r>
              <a:rPr lang="zh-CN" altLang="en-US" sz="2200" b="1" dirty="0">
                <a:solidFill>
                  <a:srgbClr val="C00000"/>
                </a:solidFill>
                <a:latin typeface="+mn-ea"/>
              </a:rPr>
              <a:t>资源子网</a:t>
            </a:r>
            <a:r>
              <a:rPr lang="zh-CN" altLang="en-US" sz="2200" b="1" dirty="0">
                <a:latin typeface="+mn-ea"/>
              </a:rPr>
              <a:t>：所有的计算机、</a:t>
            </a:r>
            <a:r>
              <a:rPr lang="en-US" altLang="zh-CN" sz="2200" b="1" dirty="0">
                <a:latin typeface="+mn-ea"/>
              </a:rPr>
              <a:t>I/O</a:t>
            </a:r>
            <a:r>
              <a:rPr lang="zh-CN" altLang="en-US" sz="2200" b="1" dirty="0">
                <a:latin typeface="+mn-ea"/>
              </a:rPr>
              <a:t>设备和终端、各种网络协议、网络软件和数据库等，提供</a:t>
            </a:r>
            <a:r>
              <a:rPr lang="zh-CN" altLang="en-US" sz="2200" b="1" dirty="0">
                <a:solidFill>
                  <a:srgbClr val="0310BD"/>
                </a:solidFill>
                <a:latin typeface="+mn-ea"/>
              </a:rPr>
              <a:t>网络服务和资源共享</a:t>
            </a:r>
            <a:r>
              <a:rPr lang="zh-CN" altLang="en-US" sz="2200" b="1" dirty="0">
                <a:latin typeface="+mn-ea"/>
              </a:rPr>
              <a:t>；</a:t>
            </a:r>
            <a:endParaRPr lang="en-US" altLang="zh-CN" sz="2200" b="1" dirty="0">
              <a:latin typeface="+mn-ea"/>
            </a:endParaRPr>
          </a:p>
          <a:p>
            <a:pPr marL="285750" indent="-285750">
              <a:lnSpc>
                <a:spcPct val="110000"/>
              </a:lnSpc>
              <a:spcBef>
                <a:spcPts val="600"/>
              </a:spcBef>
              <a:buClr>
                <a:srgbClr val="C00000"/>
              </a:buClr>
              <a:buFont typeface="Wingdings" panose="05000000000000000000" pitchFamily="2" charset="2"/>
              <a:buChar char="n"/>
            </a:pPr>
            <a:r>
              <a:rPr lang="zh-CN" altLang="en-US" sz="2200" b="1" dirty="0">
                <a:solidFill>
                  <a:srgbClr val="C00000"/>
                </a:solidFill>
                <a:latin typeface="+mn-ea"/>
              </a:rPr>
              <a:t>通信子网</a:t>
            </a:r>
            <a:r>
              <a:rPr lang="zh-CN" altLang="en-US" sz="2200" b="1" dirty="0">
                <a:latin typeface="+mn-ea"/>
              </a:rPr>
              <a:t>：由通信线路、网络连接设备、网络通信协议和网络控制软件等组成，为网络用户提供</a:t>
            </a:r>
            <a:r>
              <a:rPr lang="zh-CN" altLang="en-US" sz="2200" b="1" dirty="0">
                <a:solidFill>
                  <a:srgbClr val="0310BD"/>
                </a:solidFill>
                <a:latin typeface="+mn-ea"/>
              </a:rPr>
              <a:t>数据传输</a:t>
            </a:r>
            <a:r>
              <a:rPr lang="zh-CN" altLang="en-US" sz="2200" b="1" dirty="0">
                <a:latin typeface="+mn-ea"/>
              </a:rPr>
              <a:t>、转接、加工和转换等功能。</a:t>
            </a:r>
            <a:endParaRPr lang="zh-CN" altLang="en-US" sz="2200" b="1" dirty="0">
              <a:latin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5000" y="1716089"/>
            <a:ext cx="8657700" cy="4790220"/>
          </a:xfrm>
        </p:spPr>
        <p:txBody>
          <a:bodyPr/>
          <a:lstStyle/>
          <a:p>
            <a:pPr algn="just">
              <a:lnSpc>
                <a:spcPct val="120000"/>
              </a:lnSpc>
              <a:spcBef>
                <a:spcPts val="600"/>
              </a:spcBef>
              <a:spcAft>
                <a:spcPts val="600"/>
              </a:spcAft>
              <a:buFont typeface="Wingdings" panose="05000000000000000000" pitchFamily="2" charset="2"/>
              <a:buChar char="Ø"/>
            </a:pPr>
            <a:r>
              <a:rPr lang="zh-CN" altLang="en-US" sz="2200" b="1" dirty="0">
                <a:solidFill>
                  <a:srgbClr val="FF0000"/>
                </a:solidFill>
                <a:latin typeface="+mn-ea"/>
              </a:rPr>
              <a:t>局域网</a:t>
            </a:r>
            <a:r>
              <a:rPr lang="en-US" altLang="zh-CN" sz="2200" b="1" dirty="0">
                <a:solidFill>
                  <a:srgbClr val="FF0000"/>
                </a:solidFill>
                <a:latin typeface="+mn-ea"/>
              </a:rPr>
              <a:t>LAN</a:t>
            </a:r>
            <a:r>
              <a:rPr lang="zh-CN" altLang="en-US" sz="2200" b="1" dirty="0">
                <a:latin typeface="+mn-ea"/>
              </a:rPr>
              <a:t>：覆盖的地区范围较小，所涉及的地理距离上一般来说可以是</a:t>
            </a:r>
            <a:r>
              <a:rPr lang="zh-CN" altLang="en-US" sz="2200" b="1" dirty="0">
                <a:solidFill>
                  <a:srgbClr val="0310BD"/>
                </a:solidFill>
                <a:latin typeface="+mn-ea"/>
              </a:rPr>
              <a:t>几米至</a:t>
            </a:r>
            <a:r>
              <a:rPr lang="en-US" altLang="zh-CN" sz="2200" b="1" dirty="0">
                <a:solidFill>
                  <a:srgbClr val="0310BD"/>
                </a:solidFill>
                <a:latin typeface="+mn-ea"/>
              </a:rPr>
              <a:t>10</a:t>
            </a:r>
            <a:r>
              <a:rPr lang="zh-CN" altLang="en-US" sz="2200" b="1" dirty="0">
                <a:solidFill>
                  <a:srgbClr val="0310BD"/>
                </a:solidFill>
                <a:latin typeface="+mn-ea"/>
              </a:rPr>
              <a:t>千米以内</a:t>
            </a:r>
            <a:r>
              <a:rPr lang="zh-CN" altLang="en-US" sz="2200" b="1" dirty="0">
                <a:latin typeface="+mn-ea"/>
              </a:rPr>
              <a:t>。特点：连接范围窄、用户数少、配置容易、</a:t>
            </a:r>
            <a:r>
              <a:rPr lang="zh-CN" altLang="en-US" sz="2200" b="1" dirty="0">
                <a:solidFill>
                  <a:srgbClr val="0310BD"/>
                </a:solidFill>
                <a:latin typeface="+mn-ea"/>
              </a:rPr>
              <a:t>连接速率高</a:t>
            </a:r>
            <a:r>
              <a:rPr lang="zh-CN" altLang="en-US" sz="2200" b="1" dirty="0" smtClean="0">
                <a:latin typeface="+mn-ea"/>
              </a:rPr>
              <a:t>。</a:t>
            </a:r>
            <a:endParaRPr lang="en-US" altLang="zh-CN" sz="2200" b="1" dirty="0" smtClean="0">
              <a:latin typeface="+mn-ea"/>
            </a:endParaRPr>
          </a:p>
          <a:p>
            <a:pPr algn="just">
              <a:lnSpc>
                <a:spcPct val="120000"/>
              </a:lnSpc>
              <a:spcBef>
                <a:spcPts val="600"/>
              </a:spcBef>
              <a:spcAft>
                <a:spcPts val="600"/>
              </a:spcAft>
              <a:buFont typeface="Wingdings" panose="05000000000000000000" pitchFamily="2" charset="2"/>
              <a:buChar char="Ø"/>
            </a:pPr>
            <a:r>
              <a:rPr lang="zh-CN" altLang="en-US" sz="2200" b="1" dirty="0" smtClean="0">
                <a:solidFill>
                  <a:srgbClr val="FF0000"/>
                </a:solidFill>
                <a:latin typeface="+mn-ea"/>
              </a:rPr>
              <a:t>城域网</a:t>
            </a:r>
            <a:r>
              <a:rPr lang="en-US" altLang="zh-CN" sz="2200" b="1" dirty="0">
                <a:solidFill>
                  <a:srgbClr val="FF0000"/>
                </a:solidFill>
                <a:latin typeface="+mn-ea"/>
              </a:rPr>
              <a:t>MAN</a:t>
            </a:r>
            <a:r>
              <a:rPr lang="zh-CN" altLang="en-US" sz="2200" b="1" dirty="0">
                <a:latin typeface="+mn-ea"/>
              </a:rPr>
              <a:t>：连接距离在</a:t>
            </a:r>
            <a:r>
              <a:rPr lang="zh-CN" altLang="en-US" sz="2200" b="1" dirty="0">
                <a:solidFill>
                  <a:srgbClr val="0310BD"/>
                </a:solidFill>
                <a:latin typeface="+mn-ea"/>
              </a:rPr>
              <a:t>几十千米</a:t>
            </a:r>
            <a:r>
              <a:rPr lang="zh-CN" altLang="en-US" sz="2200" b="1" dirty="0" smtClean="0">
                <a:solidFill>
                  <a:srgbClr val="0310BD"/>
                </a:solidFill>
                <a:latin typeface="+mn-ea"/>
              </a:rPr>
              <a:t>左右</a:t>
            </a:r>
            <a:r>
              <a:rPr lang="en-US" altLang="zh-CN" sz="2200" b="1" dirty="0" smtClean="0">
                <a:latin typeface="+mn-ea"/>
              </a:rPr>
              <a:t>,</a:t>
            </a:r>
            <a:r>
              <a:rPr lang="zh-CN" altLang="en-US" sz="2200" b="1" dirty="0">
                <a:latin typeface="+mn-ea"/>
              </a:rPr>
              <a:t>通常覆盖一个城市或城市的</a:t>
            </a:r>
            <a:r>
              <a:rPr lang="zh-CN" altLang="en-US" sz="2200" b="1" dirty="0" smtClean="0">
                <a:latin typeface="+mn-ea"/>
              </a:rPr>
              <a:t>一部分。城域网</a:t>
            </a:r>
            <a:r>
              <a:rPr lang="zh-CN" altLang="en-US" sz="2200" b="1" dirty="0">
                <a:latin typeface="+mn-ea"/>
              </a:rPr>
              <a:t>常用于</a:t>
            </a:r>
            <a:r>
              <a:rPr lang="zh-CN" altLang="en-US" sz="2200" b="1" dirty="0">
                <a:solidFill>
                  <a:srgbClr val="0310BD"/>
                </a:solidFill>
                <a:latin typeface="+mn-ea"/>
              </a:rPr>
              <a:t>连接城市中的不同局域网</a:t>
            </a:r>
            <a:r>
              <a:rPr lang="zh-CN" altLang="en-US" sz="2200" b="1" dirty="0">
                <a:latin typeface="+mn-ea"/>
              </a:rPr>
              <a:t>，提供城市范围内的网络服务。可能由多个组织共同管理，如城市政府、电信公司等。</a:t>
            </a:r>
            <a:endParaRPr lang="en-US" altLang="zh-CN" sz="2200" b="1" dirty="0">
              <a:latin typeface="+mn-ea"/>
            </a:endParaRPr>
          </a:p>
          <a:p>
            <a:pPr algn="just">
              <a:lnSpc>
                <a:spcPct val="120000"/>
              </a:lnSpc>
              <a:spcBef>
                <a:spcPts val="600"/>
              </a:spcBef>
              <a:spcAft>
                <a:spcPts val="600"/>
              </a:spcAft>
              <a:buFont typeface="Wingdings" panose="05000000000000000000" pitchFamily="2" charset="2"/>
              <a:buChar char="Ø"/>
            </a:pPr>
            <a:r>
              <a:rPr lang="zh-CN" altLang="en-US" sz="2200" b="1" dirty="0">
                <a:solidFill>
                  <a:srgbClr val="FF0000"/>
                </a:solidFill>
                <a:latin typeface="+mn-ea"/>
              </a:rPr>
              <a:t>广域网</a:t>
            </a:r>
            <a:r>
              <a:rPr lang="en-US" altLang="zh-CN" sz="2200" b="1" dirty="0">
                <a:solidFill>
                  <a:srgbClr val="FF0000"/>
                </a:solidFill>
                <a:latin typeface="+mn-ea"/>
              </a:rPr>
              <a:t>WAN</a:t>
            </a:r>
            <a:r>
              <a:rPr lang="zh-CN" altLang="en-US" sz="2200" b="1" dirty="0">
                <a:latin typeface="+mn-ea"/>
              </a:rPr>
              <a:t>：也称远程网，所覆盖的范围可从</a:t>
            </a:r>
            <a:r>
              <a:rPr lang="zh-CN" altLang="en-US" sz="2200" b="1" dirty="0">
                <a:solidFill>
                  <a:srgbClr val="0310BD"/>
                </a:solidFill>
                <a:latin typeface="+mn-ea"/>
              </a:rPr>
              <a:t>几百千米到几千千米</a:t>
            </a:r>
            <a:r>
              <a:rPr lang="zh-CN" altLang="en-US" sz="2200" b="1" dirty="0" smtClean="0">
                <a:latin typeface="+mn-ea"/>
              </a:rPr>
              <a:t>，常用</a:t>
            </a:r>
            <a:r>
              <a:rPr lang="zh-CN" altLang="en-US" sz="2200" b="1" dirty="0">
                <a:latin typeface="+mn-ea"/>
              </a:rPr>
              <a:t>于</a:t>
            </a:r>
            <a:r>
              <a:rPr lang="zh-CN" altLang="en-US" sz="2200" b="1" dirty="0">
                <a:solidFill>
                  <a:srgbClr val="0310BD"/>
                </a:solidFill>
                <a:latin typeface="+mn-ea"/>
              </a:rPr>
              <a:t>连接不同城市、国家甚至全球的网络</a:t>
            </a:r>
            <a:r>
              <a:rPr lang="zh-CN" altLang="en-US" sz="2200" b="1" dirty="0">
                <a:latin typeface="+mn-ea"/>
              </a:rPr>
              <a:t>，实现远程通信和数据传输，如</a:t>
            </a:r>
            <a:r>
              <a:rPr lang="zh-CN" altLang="en-US" sz="2200" b="1" dirty="0">
                <a:solidFill>
                  <a:srgbClr val="0310BD"/>
                </a:solidFill>
                <a:latin typeface="+mn-ea"/>
              </a:rPr>
              <a:t>互联网就是最大的广域网</a:t>
            </a:r>
            <a:r>
              <a:rPr lang="zh-CN" altLang="en-US" sz="2200" b="1" dirty="0">
                <a:latin typeface="+mn-ea"/>
              </a:rPr>
              <a:t>。通常由大型电信公司或互联网服务提供商管理。</a:t>
            </a:r>
            <a:endParaRPr lang="zh-CN" altLang="en-US" sz="2200" b="1" dirty="0">
              <a:latin typeface="+mn-ea"/>
            </a:endParaRPr>
          </a:p>
        </p:txBody>
      </p:sp>
      <p:sp>
        <p:nvSpPr>
          <p:cNvPr id="4" name="Rectangle 3"/>
          <p:cNvSpPr txBox="1">
            <a:spLocks noChangeArrowheads="1"/>
          </p:cNvSpPr>
          <p:nvPr/>
        </p:nvSpPr>
        <p:spPr bwMode="auto">
          <a:xfrm>
            <a:off x="289450" y="1185864"/>
            <a:ext cx="733663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a:lstStyle>
          <a:p>
            <a:pPr marL="342900" indent="-342900" algn="l">
              <a:buClr>
                <a:srgbClr val="C00000"/>
              </a:buClr>
              <a:buFont typeface="Wingdings" panose="05000000000000000000" pitchFamily="2" charset="2"/>
              <a:buChar char="n"/>
            </a:pPr>
            <a:r>
              <a:rPr lang="zh-CN" altLang="en-US" sz="2400" b="1" dirty="0"/>
              <a:t>计算机网络的分类 </a:t>
            </a:r>
            <a:r>
              <a:rPr lang="en-US" altLang="zh-CN" sz="2400" dirty="0"/>
              <a:t>——</a:t>
            </a:r>
            <a:r>
              <a:rPr lang="zh-CN" altLang="en-US" sz="2400" b="1" dirty="0">
                <a:solidFill>
                  <a:schemeClr val="tx1"/>
                </a:solidFill>
                <a:latin typeface="+mn-ea"/>
              </a:rPr>
              <a:t>地域范围 </a:t>
            </a:r>
            <a:endParaRPr lang="zh-CN" altLang="en-US" sz="2400" b="1" dirty="0">
              <a:solidFill>
                <a:schemeClr val="tx1"/>
              </a:solidFill>
            </a:endParaRPr>
          </a:p>
        </p:txBody>
      </p:sp>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t>计算机网络的分类 </a:t>
            </a:r>
            <a:r>
              <a:rPr lang="en-US" altLang="zh-CN" sz="2400" dirty="0"/>
              <a:t>—— </a:t>
            </a:r>
            <a:r>
              <a:rPr lang="zh-CN" altLang="en-US" sz="2400" b="1" dirty="0">
                <a:solidFill>
                  <a:schemeClr val="tx1"/>
                </a:solidFill>
              </a:rPr>
              <a:t>计算机网络的拓扑结构 </a:t>
            </a:r>
            <a:endParaRPr lang="zh-CN" altLang="en-US" sz="2400" b="1" dirty="0">
              <a:solidFill>
                <a:schemeClr val="tx1"/>
              </a:solidFill>
            </a:endParaRPr>
          </a:p>
        </p:txBody>
      </p:sp>
      <p:sp>
        <p:nvSpPr>
          <p:cNvPr id="32771" name="Rectangle 2"/>
          <p:cNvSpPr>
            <a:spLocks noGrp="1" noChangeArrowheads="1"/>
          </p:cNvSpPr>
          <p:nvPr>
            <p:ph idx="1"/>
          </p:nvPr>
        </p:nvSpPr>
        <p:spPr>
          <a:xfrm>
            <a:off x="315764" y="2008306"/>
            <a:ext cx="8636149" cy="1644549"/>
          </a:xfrm>
        </p:spPr>
        <p:txBody>
          <a:bodyPr/>
          <a:lstStyle/>
          <a:p>
            <a:pPr algn="just" eaLnBrk="1" hangingPunct="1">
              <a:lnSpc>
                <a:spcPct val="110000"/>
              </a:lnSpc>
              <a:buFont typeface="Wingdings" panose="05000000000000000000" pitchFamily="2" charset="2"/>
              <a:buChar char="Ø"/>
            </a:pPr>
            <a:r>
              <a:rPr lang="zh-CN" altLang="en-US" b="1" dirty="0">
                <a:solidFill>
                  <a:srgbClr val="0000FF"/>
                </a:solidFill>
              </a:rPr>
              <a:t>计算机网络的拓扑结构</a:t>
            </a:r>
            <a:r>
              <a:rPr lang="zh-CN" altLang="en-US" b="1" dirty="0">
                <a:solidFill>
                  <a:schemeClr val="tx1"/>
                </a:solidFill>
              </a:rPr>
              <a:t>是指网络中的计算机、网络设备与通信线路之间的</a:t>
            </a:r>
            <a:r>
              <a:rPr lang="zh-CN" altLang="en-US" b="1" dirty="0">
                <a:solidFill>
                  <a:srgbClr val="0000FF"/>
                </a:solidFill>
              </a:rPr>
              <a:t>几何位置</a:t>
            </a:r>
            <a:r>
              <a:rPr lang="zh-CN" altLang="en-US" b="1" dirty="0">
                <a:solidFill>
                  <a:schemeClr val="tx1"/>
                </a:solidFill>
              </a:rPr>
              <a:t>关系。</a:t>
            </a:r>
            <a:endParaRPr lang="en-US" altLang="zh-CN" b="1" dirty="0">
              <a:solidFill>
                <a:schemeClr val="tx1"/>
              </a:solidFill>
            </a:endParaRPr>
          </a:p>
          <a:p>
            <a:pPr algn="just">
              <a:lnSpc>
                <a:spcPct val="110000"/>
              </a:lnSpc>
              <a:buFont typeface="Wingdings" panose="05000000000000000000" pitchFamily="2" charset="2"/>
              <a:buChar char="Ø"/>
            </a:pPr>
            <a:r>
              <a:rPr lang="zh-CN" altLang="en-US" b="1" dirty="0">
                <a:solidFill>
                  <a:schemeClr val="tx1"/>
                </a:solidFill>
              </a:rPr>
              <a:t>常见的计算机网络拓扑结构可以分为</a:t>
            </a:r>
            <a:r>
              <a:rPr lang="zh-CN" altLang="en-US" b="1" dirty="0">
                <a:solidFill>
                  <a:srgbClr val="C00000"/>
                </a:solidFill>
              </a:rPr>
              <a:t>总线型、星型、环型、树形和网状型</a:t>
            </a:r>
            <a:r>
              <a:rPr lang="zh-CN" altLang="en-US" b="1" dirty="0">
                <a:solidFill>
                  <a:schemeClr val="tx1"/>
                </a:solidFill>
              </a:rPr>
              <a:t>，实际使用的拓扑结构多是这五种结构及其衍生或组合。</a:t>
            </a:r>
            <a:endParaRPr lang="zh-CN" altLang="en-US"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grpSp>
        <p:nvGrpSpPr>
          <p:cNvPr id="7" name="组合 6"/>
          <p:cNvGrpSpPr/>
          <p:nvPr/>
        </p:nvGrpSpPr>
        <p:grpSpPr>
          <a:xfrm>
            <a:off x="598636" y="4262814"/>
            <a:ext cx="8202464" cy="2362631"/>
            <a:chOff x="781050" y="3095625"/>
            <a:chExt cx="10801350" cy="3244472"/>
          </a:xfrm>
        </p:grpSpPr>
        <p:sp>
          <p:nvSpPr>
            <p:cNvPr id="9" name="矩形 8"/>
            <p:cNvSpPr/>
            <p:nvPr/>
          </p:nvSpPr>
          <p:spPr>
            <a:xfrm>
              <a:off x="781050" y="3095625"/>
              <a:ext cx="10801350" cy="3213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10" name="对象 9"/>
            <p:cNvGraphicFramePr>
              <a:graphicFrameLocks noChangeAspect="1"/>
            </p:cNvGraphicFramePr>
            <p:nvPr/>
          </p:nvGraphicFramePr>
          <p:xfrm>
            <a:off x="1295467" y="3429000"/>
            <a:ext cx="1854200" cy="981075"/>
          </p:xfrm>
          <a:graphic>
            <a:graphicData uri="http://schemas.openxmlformats.org/presentationml/2006/ole">
              <mc:AlternateContent xmlns:mc="http://schemas.openxmlformats.org/markup-compatibility/2006">
                <mc:Choice xmlns:v="urn:schemas-microsoft-com:vml" Requires="v">
                  <p:oleObj spid="_x0000_s1291" name="" r:id="rId1" imgW="5753100" imgH="4076700" progId="Visio.Drawing.11">
                    <p:embed/>
                  </p:oleObj>
                </mc:Choice>
                <mc:Fallback>
                  <p:oleObj name="" r:id="rId1" imgW="5753100" imgH="4076700"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67" y="3429000"/>
                          <a:ext cx="18542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4919464" y="3356992"/>
            <a:ext cx="1752600" cy="1200150"/>
          </p:xfrm>
          <a:graphic>
            <a:graphicData uri="http://schemas.openxmlformats.org/presentationml/2006/ole">
              <mc:AlternateContent xmlns:mc="http://schemas.openxmlformats.org/markup-compatibility/2006">
                <mc:Choice xmlns:v="urn:schemas-microsoft-com:vml" Requires="v">
                  <p:oleObj spid="_x0000_s1292" name="" r:id="rId3" imgW="5778500" imgH="5283200" progId="Visio.Drawing.11">
                    <p:embed/>
                  </p:oleObj>
                </mc:Choice>
                <mc:Fallback>
                  <p:oleObj name="" r:id="rId3" imgW="5778500" imgH="5283200" progId="Visio.Drawing.11">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464" y="3356992"/>
                          <a:ext cx="17526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8320981" y="3501008"/>
            <a:ext cx="2095500" cy="800100"/>
          </p:xfrm>
          <a:graphic>
            <a:graphicData uri="http://schemas.openxmlformats.org/presentationml/2006/ole">
              <mc:AlternateContent xmlns:mc="http://schemas.openxmlformats.org/markup-compatibility/2006">
                <mc:Choice xmlns:v="urn:schemas-microsoft-com:vml" Requires="v">
                  <p:oleObj spid="_x0000_s1293" name="" r:id="rId5" imgW="6832600" imgH="3479800" progId="Visio.Drawing.11">
                    <p:embed/>
                  </p:oleObj>
                </mc:Choice>
                <mc:Fallback>
                  <p:oleObj name="" r:id="rId5" imgW="6832600" imgH="3479800" progId="Visio.Drawing.11">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0981" y="3501008"/>
                          <a:ext cx="20955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2063553" y="4581128"/>
            <a:ext cx="3403600" cy="1447800"/>
          </p:xfrm>
          <a:graphic>
            <a:graphicData uri="http://schemas.openxmlformats.org/presentationml/2006/ole">
              <mc:AlternateContent xmlns:mc="http://schemas.openxmlformats.org/markup-compatibility/2006">
                <mc:Choice xmlns:v="urn:schemas-microsoft-com:vml" Requires="v">
                  <p:oleObj spid="_x0000_s1294" name="" r:id="rId7" imgW="9474200" imgH="5397500" progId="Visio.Drawing.11">
                    <p:embed/>
                  </p:oleObj>
                </mc:Choice>
                <mc:Fallback>
                  <p:oleObj name="" r:id="rId7" imgW="9474200" imgH="5397500" progId="Visio.Drawing.11">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553" y="4581128"/>
                          <a:ext cx="3403600"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6560773" y="4509120"/>
            <a:ext cx="2895600" cy="1657350"/>
          </p:xfrm>
          <a:graphic>
            <a:graphicData uri="http://schemas.openxmlformats.org/presentationml/2006/ole">
              <mc:AlternateContent xmlns:mc="http://schemas.openxmlformats.org/markup-compatibility/2006">
                <mc:Choice xmlns:v="urn:schemas-microsoft-com:vml" Requires="v">
                  <p:oleObj spid="_x0000_s1295" name="" r:id="rId9" imgW="7683500" imgH="5867400" progId="Visio.Drawing.11">
                    <p:embed/>
                  </p:oleObj>
                </mc:Choice>
                <mc:Fallback>
                  <p:oleObj name="" r:id="rId9" imgW="7683500" imgH="5867400" progId="Visio.Drawing.11">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0773" y="4509120"/>
                          <a:ext cx="2895600" cy="165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1199457" y="4365104"/>
              <a:ext cx="1400384" cy="400109"/>
            </a:xfrm>
            <a:prstGeom prst="rect">
              <a:avLst/>
            </a:prstGeom>
          </p:spPr>
          <p:txBody>
            <a:bodyPr wrap="none">
              <a:spAutoFit/>
            </a:bodyPr>
            <a:lstStyle/>
            <a:p>
              <a:r>
                <a:rPr lang="zh-CN" altLang="zh-CN" sz="1350" b="1" dirty="0"/>
                <a:t>总线型拓扑</a:t>
              </a:r>
              <a:endParaRPr lang="zh-CN" altLang="en-US" sz="1350" b="1" dirty="0"/>
            </a:p>
          </p:txBody>
        </p:sp>
        <p:sp>
          <p:nvSpPr>
            <p:cNvPr id="16" name="矩形 15"/>
            <p:cNvSpPr/>
            <p:nvPr/>
          </p:nvSpPr>
          <p:spPr>
            <a:xfrm>
              <a:off x="4943872" y="4437112"/>
              <a:ext cx="1169551" cy="400109"/>
            </a:xfrm>
            <a:prstGeom prst="rect">
              <a:avLst/>
            </a:prstGeom>
          </p:spPr>
          <p:txBody>
            <a:bodyPr wrap="none">
              <a:spAutoFit/>
            </a:bodyPr>
            <a:lstStyle/>
            <a:p>
              <a:r>
                <a:rPr lang="zh-CN" altLang="zh-CN" sz="1350" b="1" dirty="0"/>
                <a:t>星型拓扑</a:t>
              </a:r>
              <a:endParaRPr lang="zh-CN" altLang="en-US" sz="1350" b="1" dirty="0"/>
            </a:p>
          </p:txBody>
        </p:sp>
        <p:sp>
          <p:nvSpPr>
            <p:cNvPr id="17" name="矩形 16"/>
            <p:cNvSpPr/>
            <p:nvPr/>
          </p:nvSpPr>
          <p:spPr>
            <a:xfrm>
              <a:off x="8688288" y="4283804"/>
              <a:ext cx="1169551" cy="400109"/>
            </a:xfrm>
            <a:prstGeom prst="rect">
              <a:avLst/>
            </a:prstGeom>
          </p:spPr>
          <p:txBody>
            <a:bodyPr wrap="none">
              <a:spAutoFit/>
            </a:bodyPr>
            <a:lstStyle/>
            <a:p>
              <a:r>
                <a:rPr lang="zh-CN" altLang="zh-CN" sz="1350" b="1" dirty="0"/>
                <a:t>环型拓扑</a:t>
              </a:r>
              <a:endParaRPr lang="zh-CN" altLang="en-US" sz="1350" b="1" dirty="0"/>
            </a:p>
          </p:txBody>
        </p:sp>
        <p:sp>
          <p:nvSpPr>
            <p:cNvPr id="18" name="矩形 17"/>
            <p:cNvSpPr/>
            <p:nvPr/>
          </p:nvSpPr>
          <p:spPr>
            <a:xfrm>
              <a:off x="2927649" y="5949280"/>
              <a:ext cx="1066959" cy="369332"/>
            </a:xfrm>
            <a:prstGeom prst="rect">
              <a:avLst/>
            </a:prstGeom>
          </p:spPr>
          <p:txBody>
            <a:bodyPr wrap="none">
              <a:spAutoFit/>
            </a:bodyPr>
            <a:lstStyle/>
            <a:p>
              <a:r>
                <a:rPr lang="zh-CN" altLang="zh-CN" sz="1200" b="1" dirty="0"/>
                <a:t>树形拓扑</a:t>
              </a:r>
              <a:endParaRPr lang="zh-CN" altLang="en-US" sz="1200" b="1" dirty="0"/>
            </a:p>
          </p:txBody>
        </p:sp>
        <p:sp>
          <p:nvSpPr>
            <p:cNvPr id="19" name="矩形 18"/>
            <p:cNvSpPr/>
            <p:nvPr/>
          </p:nvSpPr>
          <p:spPr>
            <a:xfrm>
              <a:off x="8450550" y="5939988"/>
              <a:ext cx="1169551" cy="400109"/>
            </a:xfrm>
            <a:prstGeom prst="rect">
              <a:avLst/>
            </a:prstGeom>
          </p:spPr>
          <p:txBody>
            <a:bodyPr wrap="none">
              <a:spAutoFit/>
            </a:bodyPr>
            <a:lstStyle/>
            <a:p>
              <a:r>
                <a:rPr lang="zh-CN" altLang="zh-CN" sz="1350" b="1" dirty="0"/>
                <a:t>网状拓扑</a:t>
              </a:r>
              <a:endParaRPr lang="zh-CN" altLang="en-US" sz="1350" b="1" dirty="0"/>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solidFill>
                  <a:schemeClr val="tx1"/>
                </a:solidFill>
              </a:rPr>
              <a:t>计算机网络的拓扑结构</a:t>
            </a:r>
            <a:r>
              <a:rPr lang="en-US" altLang="zh-CN" sz="2400" b="1" dirty="0">
                <a:solidFill>
                  <a:schemeClr val="tx1"/>
                </a:solidFill>
              </a:rPr>
              <a:t>——</a:t>
            </a:r>
            <a:r>
              <a:rPr lang="zh-CN" altLang="en-US" sz="2400" b="1" dirty="0">
                <a:solidFill>
                  <a:schemeClr val="tx1"/>
                </a:solidFill>
              </a:rPr>
              <a:t>总线</a:t>
            </a:r>
            <a:r>
              <a:rPr lang="zh-CN" altLang="en-US" sz="2400" b="1" dirty="0">
                <a:solidFill>
                  <a:schemeClr val="tx1"/>
                </a:solidFill>
              </a:rPr>
              <a:t>型</a:t>
            </a:r>
            <a:endParaRPr lang="zh-CN" altLang="en-US" sz="2400"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31" name="图片 30"/>
          <p:cNvPicPr>
            <a:picLocks noChangeAspect="1"/>
          </p:cNvPicPr>
          <p:nvPr/>
        </p:nvPicPr>
        <p:blipFill>
          <a:blip r:embed="rId1"/>
          <a:stretch>
            <a:fillRect/>
          </a:stretch>
        </p:blipFill>
        <p:spPr>
          <a:xfrm>
            <a:off x="238125" y="1956435"/>
            <a:ext cx="8668385" cy="1661795"/>
          </a:xfrm>
          <a:prstGeom prst="rect">
            <a:avLst/>
          </a:prstGeom>
        </p:spPr>
      </p:pic>
      <p:pic>
        <p:nvPicPr>
          <p:cNvPr id="35" name="图片 34"/>
          <p:cNvPicPr>
            <a:picLocks noChangeAspect="1"/>
          </p:cNvPicPr>
          <p:nvPr/>
        </p:nvPicPr>
        <p:blipFill>
          <a:blip r:embed="rId2"/>
          <a:stretch>
            <a:fillRect/>
          </a:stretch>
        </p:blipFill>
        <p:spPr>
          <a:xfrm>
            <a:off x="238125" y="3938270"/>
            <a:ext cx="8667750" cy="2508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solidFill>
                  <a:schemeClr val="tx1"/>
                </a:solidFill>
              </a:rPr>
              <a:t>计算机网络的拓扑结构</a:t>
            </a:r>
            <a:r>
              <a:rPr lang="en-US" altLang="zh-CN" sz="2400" b="1" dirty="0">
                <a:solidFill>
                  <a:schemeClr val="tx1"/>
                </a:solidFill>
              </a:rPr>
              <a:t>——</a:t>
            </a:r>
            <a:r>
              <a:rPr lang="zh-CN" altLang="en-US" sz="2400" b="1" dirty="0">
                <a:solidFill>
                  <a:schemeClr val="tx1"/>
                </a:solidFill>
              </a:rPr>
              <a:t>星型</a:t>
            </a:r>
            <a:endParaRPr lang="zh-CN" altLang="en-US" sz="2400"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488950" y="2142490"/>
            <a:ext cx="5611495" cy="2457450"/>
          </a:xfrm>
          <a:prstGeom prst="rect">
            <a:avLst/>
          </a:prstGeom>
        </p:spPr>
      </p:pic>
      <p:pic>
        <p:nvPicPr>
          <p:cNvPr id="4" name="图片 3"/>
          <p:cNvPicPr>
            <a:picLocks noChangeAspect="1"/>
          </p:cNvPicPr>
          <p:nvPr/>
        </p:nvPicPr>
        <p:blipFill>
          <a:blip r:embed="rId2"/>
          <a:stretch>
            <a:fillRect/>
          </a:stretch>
        </p:blipFill>
        <p:spPr>
          <a:xfrm>
            <a:off x="315595" y="5106035"/>
            <a:ext cx="8553450" cy="1276350"/>
          </a:xfrm>
          <a:prstGeom prst="rect">
            <a:avLst/>
          </a:prstGeom>
        </p:spPr>
      </p:pic>
      <p:pic>
        <p:nvPicPr>
          <p:cNvPr id="7" name="图片 6"/>
          <p:cNvPicPr>
            <a:picLocks noChangeAspect="1"/>
          </p:cNvPicPr>
          <p:nvPr/>
        </p:nvPicPr>
        <p:blipFill>
          <a:blip r:embed="rId3"/>
          <a:stretch>
            <a:fillRect/>
          </a:stretch>
        </p:blipFill>
        <p:spPr>
          <a:xfrm>
            <a:off x="6217285" y="2238375"/>
            <a:ext cx="2596515" cy="2220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solidFill>
                  <a:schemeClr val="tx1"/>
                </a:solidFill>
              </a:rPr>
              <a:t>计算机网络的拓扑结构</a:t>
            </a:r>
            <a:r>
              <a:rPr lang="en-US" altLang="zh-CN" sz="2400" b="1" dirty="0">
                <a:solidFill>
                  <a:schemeClr val="tx1"/>
                </a:solidFill>
              </a:rPr>
              <a:t>——</a:t>
            </a:r>
            <a:r>
              <a:rPr lang="zh-CN" altLang="en-US" sz="2400" b="1" dirty="0">
                <a:solidFill>
                  <a:schemeClr val="tx1"/>
                </a:solidFill>
              </a:rPr>
              <a:t>环</a:t>
            </a:r>
            <a:r>
              <a:rPr lang="zh-CN" altLang="en-US" sz="2400" b="1" dirty="0">
                <a:solidFill>
                  <a:schemeClr val="tx1"/>
                </a:solidFill>
              </a:rPr>
              <a:t>型</a:t>
            </a:r>
            <a:endParaRPr lang="zh-CN" altLang="en-US" sz="2400"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315595" y="1898650"/>
            <a:ext cx="8572500" cy="1257300"/>
          </a:xfrm>
          <a:prstGeom prst="rect">
            <a:avLst/>
          </a:prstGeom>
        </p:spPr>
      </p:pic>
      <p:pic>
        <p:nvPicPr>
          <p:cNvPr id="5" name="图片 4"/>
          <p:cNvPicPr>
            <a:picLocks noChangeAspect="1"/>
          </p:cNvPicPr>
          <p:nvPr/>
        </p:nvPicPr>
        <p:blipFill>
          <a:blip r:embed="rId2"/>
          <a:stretch>
            <a:fillRect/>
          </a:stretch>
        </p:blipFill>
        <p:spPr>
          <a:xfrm>
            <a:off x="1328420" y="3257550"/>
            <a:ext cx="6673850" cy="3477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solidFill>
                  <a:schemeClr val="tx1"/>
                </a:solidFill>
              </a:rPr>
              <a:t>计算机网络的拓扑结构</a:t>
            </a:r>
            <a:r>
              <a:rPr lang="en-US" altLang="zh-CN" sz="2400" b="1" dirty="0">
                <a:solidFill>
                  <a:schemeClr val="tx1"/>
                </a:solidFill>
              </a:rPr>
              <a:t>——</a:t>
            </a:r>
            <a:r>
              <a:rPr lang="zh-CN" altLang="en-US" sz="2400" b="1" dirty="0">
                <a:solidFill>
                  <a:schemeClr val="tx1"/>
                </a:solidFill>
              </a:rPr>
              <a:t>树型</a:t>
            </a:r>
            <a:endParaRPr lang="zh-CN" altLang="en-US" sz="2400"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360680" y="1797050"/>
            <a:ext cx="5048250" cy="2266950"/>
          </a:xfrm>
          <a:prstGeom prst="rect">
            <a:avLst/>
          </a:prstGeom>
        </p:spPr>
      </p:pic>
      <p:pic>
        <p:nvPicPr>
          <p:cNvPr id="4" name="图片 3"/>
          <p:cNvPicPr>
            <a:picLocks noChangeAspect="1"/>
          </p:cNvPicPr>
          <p:nvPr/>
        </p:nvPicPr>
        <p:blipFill>
          <a:blip r:embed="rId2"/>
          <a:srcRect t="16840"/>
          <a:stretch>
            <a:fillRect/>
          </a:stretch>
        </p:blipFill>
        <p:spPr>
          <a:xfrm>
            <a:off x="4920615" y="4134485"/>
            <a:ext cx="3726180" cy="2632710"/>
          </a:xfrm>
          <a:prstGeom prst="rect">
            <a:avLst/>
          </a:prstGeom>
        </p:spPr>
      </p:pic>
      <p:pic>
        <p:nvPicPr>
          <p:cNvPr id="7" name="图片 6"/>
          <p:cNvPicPr>
            <a:picLocks noChangeAspect="1"/>
          </p:cNvPicPr>
          <p:nvPr/>
        </p:nvPicPr>
        <p:blipFill>
          <a:blip r:embed="rId3"/>
          <a:stretch>
            <a:fillRect/>
          </a:stretch>
        </p:blipFill>
        <p:spPr>
          <a:xfrm>
            <a:off x="1114425" y="4064000"/>
            <a:ext cx="2305050" cy="2647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315764" y="1267139"/>
            <a:ext cx="7336632" cy="530225"/>
          </a:xfrm>
          <a:noFill/>
        </p:spPr>
        <p:txBody>
          <a:bodyPr/>
          <a:lstStyle/>
          <a:p>
            <a:pPr marL="342900" indent="-342900" algn="l">
              <a:buClr>
                <a:srgbClr val="C00000"/>
              </a:buClr>
              <a:buFont typeface="Wingdings" panose="05000000000000000000" pitchFamily="2" charset="2"/>
              <a:buChar char="n"/>
            </a:pPr>
            <a:r>
              <a:rPr lang="zh-CN" altLang="en-US" sz="2400" b="1" dirty="0">
                <a:solidFill>
                  <a:schemeClr val="tx1"/>
                </a:solidFill>
              </a:rPr>
              <a:t>计算机网络的拓扑结构</a:t>
            </a:r>
            <a:r>
              <a:rPr lang="en-US" altLang="zh-CN" sz="2400" b="1" dirty="0">
                <a:solidFill>
                  <a:schemeClr val="tx1"/>
                </a:solidFill>
              </a:rPr>
              <a:t>——</a:t>
            </a:r>
            <a:r>
              <a:rPr lang="zh-CN" altLang="en-US" sz="2400" b="1" dirty="0">
                <a:solidFill>
                  <a:schemeClr val="tx1"/>
                </a:solidFill>
              </a:rPr>
              <a:t>网</a:t>
            </a:r>
            <a:r>
              <a:rPr lang="zh-CN" altLang="en-US" sz="2400" b="1" dirty="0">
                <a:solidFill>
                  <a:schemeClr val="tx1"/>
                </a:solidFill>
              </a:rPr>
              <a:t>状</a:t>
            </a:r>
            <a:endParaRPr lang="zh-CN" altLang="en-US" sz="2400" b="1" dirty="0">
              <a:solidFill>
                <a:schemeClr val="tx1"/>
              </a:solidFill>
            </a:endParaRPr>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610870" y="1797050"/>
            <a:ext cx="7922895" cy="3505835"/>
          </a:xfrm>
          <a:prstGeom prst="rect">
            <a:avLst/>
          </a:prstGeom>
        </p:spPr>
      </p:pic>
      <p:pic>
        <p:nvPicPr>
          <p:cNvPr id="4" name="图片 3"/>
          <p:cNvPicPr>
            <a:picLocks noChangeAspect="1"/>
          </p:cNvPicPr>
          <p:nvPr/>
        </p:nvPicPr>
        <p:blipFill>
          <a:blip r:embed="rId2"/>
          <a:stretch>
            <a:fillRect/>
          </a:stretch>
        </p:blipFill>
        <p:spPr>
          <a:xfrm>
            <a:off x="247650" y="5579745"/>
            <a:ext cx="8648700" cy="1047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85088" y="2898322"/>
            <a:ext cx="6109776" cy="902726"/>
            <a:chOff x="3076803" y="2743200"/>
            <a:chExt cx="5264151" cy="685800"/>
          </a:xfrm>
        </p:grpSpPr>
        <p:grpSp>
          <p:nvGrpSpPr>
            <p:cNvPr id="4" name="Group 6"/>
            <p:cNvGrpSpPr/>
            <p:nvPr/>
          </p:nvGrpSpPr>
          <p:grpSpPr bwMode="auto">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grpSp>
        <p:sp>
          <p:nvSpPr>
            <p:cNvPr id="7" name="Text Box 9"/>
            <p:cNvSpPr txBox="1">
              <a:spLocks noChangeArrowheads="1"/>
            </p:cNvSpPr>
            <p:nvPr/>
          </p:nvSpPr>
          <p:spPr bwMode="black">
            <a:xfrm>
              <a:off x="3572516" y="2887478"/>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lvl="0" algn="ctr"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5.1 </a:t>
              </a:r>
              <a:r>
                <a:rPr lang="zh-CN" altLang="en-US" sz="3000" b="1" kern="0" dirty="0">
                  <a:solidFill>
                    <a:srgbClr val="FF0000"/>
                  </a:solidFill>
                  <a:latin typeface="黑体" panose="02010609060101010101" pitchFamily="49" charset="-122"/>
                  <a:ea typeface="黑体" panose="02010609060101010101" pitchFamily="49" charset="-122"/>
                </a:rPr>
                <a:t>通信技术基础</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9"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latin typeface="等线" panose="02010600030101010101"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000" y="1377047"/>
            <a:ext cx="8674100" cy="4866140"/>
          </a:xfrm>
          <a:prstGeom prst="rect">
            <a:avLst/>
          </a:prstGeom>
        </p:spPr>
        <p:txBody>
          <a:bodyPr wrap="square">
            <a:spAutoFit/>
          </a:bodyPr>
          <a:lstStyle/>
          <a:p>
            <a:pPr marL="342900" indent="-342900" algn="just">
              <a:lnSpc>
                <a:spcPct val="120000"/>
              </a:lnSpc>
              <a:spcBef>
                <a:spcPts val="600"/>
              </a:spcBef>
              <a:buClr>
                <a:srgbClr val="C00000"/>
              </a:buClr>
              <a:buFont typeface="Wingdings" panose="05000000000000000000" pitchFamily="2" charset="2"/>
              <a:buChar char="n"/>
            </a:pPr>
            <a:r>
              <a:rPr lang="zh-CN" altLang="en-US" sz="2400" b="1" dirty="0"/>
              <a:t>计算机网络的组成</a:t>
            </a:r>
            <a:endParaRPr lang="en-US" altLang="zh-CN" sz="2400" b="1" dirty="0"/>
          </a:p>
          <a:p>
            <a:pPr algn="just">
              <a:lnSpc>
                <a:spcPct val="120000"/>
              </a:lnSpc>
              <a:spcBef>
                <a:spcPts val="600"/>
              </a:spcBef>
            </a:pPr>
            <a:r>
              <a:rPr lang="zh-CN" altLang="en-US" sz="2200" b="1" dirty="0">
                <a:solidFill>
                  <a:srgbClr val="C00000"/>
                </a:solidFill>
              </a:rPr>
              <a:t>计算机网络由计算机、通信线路、网络设备、网络软件组成。</a:t>
            </a:r>
            <a:endParaRPr lang="en-US" altLang="zh-CN" sz="2200" b="1" dirty="0">
              <a:solidFill>
                <a:srgbClr val="C00000"/>
              </a:solidFill>
            </a:endParaRPr>
          </a:p>
          <a:p>
            <a:pPr marL="342900" indent="-342900" algn="just">
              <a:lnSpc>
                <a:spcPct val="120000"/>
              </a:lnSpc>
              <a:spcBef>
                <a:spcPts val="600"/>
              </a:spcBef>
              <a:buFont typeface="Wingdings" panose="05000000000000000000" pitchFamily="2" charset="2"/>
              <a:buChar char="Ø"/>
            </a:pPr>
            <a:r>
              <a:rPr lang="zh-CN" altLang="en-US" sz="2200" b="1" dirty="0">
                <a:solidFill>
                  <a:srgbClr val="C00000"/>
                </a:solidFill>
                <a:latin typeface="+mn-ea"/>
              </a:rPr>
              <a:t>计算机</a:t>
            </a:r>
            <a:endParaRPr lang="en-US" altLang="zh-CN" sz="2200" b="1" dirty="0">
              <a:solidFill>
                <a:srgbClr val="C00000"/>
              </a:solidFill>
              <a:latin typeface="+mn-ea"/>
            </a:endParaRPr>
          </a:p>
          <a:p>
            <a:pPr marL="800100" lvl="1" indent="-342900" algn="just">
              <a:lnSpc>
                <a:spcPct val="120000"/>
              </a:lnSpc>
              <a:spcBef>
                <a:spcPts val="600"/>
              </a:spcBef>
              <a:buFont typeface="Arial" panose="020B0604020202020204" pitchFamily="34" charset="0"/>
              <a:buChar char="•"/>
            </a:pPr>
            <a:r>
              <a:rPr lang="zh-CN" altLang="en-US" sz="2000" b="1" dirty="0">
                <a:solidFill>
                  <a:srgbClr val="0310BD"/>
                </a:solidFill>
                <a:latin typeface="+mn-ea"/>
              </a:rPr>
              <a:t>服务器</a:t>
            </a:r>
            <a:r>
              <a:rPr lang="zh-CN" altLang="en-US" sz="2000" b="1" dirty="0">
                <a:latin typeface="+mn-ea"/>
              </a:rPr>
              <a:t>：是整个网络系统的核心，它为网络用户提供服务并管理整个网络，</a:t>
            </a:r>
            <a:r>
              <a:rPr lang="zh-CN" altLang="en-US" sz="2000" b="1" dirty="0">
                <a:solidFill>
                  <a:srgbClr val="0310BD"/>
                </a:solidFill>
                <a:latin typeface="+mn-ea"/>
              </a:rPr>
              <a:t>在其上运行的操作系统是网络操作系统。</a:t>
            </a:r>
            <a:endParaRPr lang="zh-CN" altLang="en-US" sz="2000" b="1" dirty="0">
              <a:solidFill>
                <a:srgbClr val="0310BD"/>
              </a:solidFill>
              <a:latin typeface="+mn-ea"/>
            </a:endParaRPr>
          </a:p>
          <a:p>
            <a:pPr marL="800100" lvl="1" indent="-342900" algn="just">
              <a:lnSpc>
                <a:spcPct val="120000"/>
              </a:lnSpc>
              <a:spcBef>
                <a:spcPts val="600"/>
              </a:spcBef>
              <a:buFont typeface="Arial" panose="020B0604020202020204" pitchFamily="34" charset="0"/>
              <a:buChar char="•"/>
            </a:pPr>
            <a:r>
              <a:rPr lang="zh-CN" altLang="en-US" sz="2000" b="1" dirty="0">
                <a:solidFill>
                  <a:srgbClr val="0310BD"/>
                </a:solidFill>
                <a:latin typeface="+mn-ea"/>
              </a:rPr>
              <a:t>客户机：</a:t>
            </a:r>
            <a:r>
              <a:rPr lang="zh-CN" altLang="en-US" sz="2000" b="1" dirty="0">
                <a:latin typeface="+mn-ea"/>
              </a:rPr>
              <a:t>是用户和网络的接口设备，用户通过它可以与网络交换信息、共享网络资源。</a:t>
            </a:r>
            <a:endParaRPr lang="en-US" altLang="zh-CN" sz="2000" b="1" dirty="0">
              <a:latin typeface="+mn-ea"/>
            </a:endParaRPr>
          </a:p>
          <a:p>
            <a:pPr marL="342900" indent="-342900" algn="just">
              <a:lnSpc>
                <a:spcPct val="120000"/>
              </a:lnSpc>
              <a:spcBef>
                <a:spcPts val="600"/>
              </a:spcBef>
              <a:buFont typeface="Wingdings" panose="05000000000000000000" pitchFamily="2" charset="2"/>
              <a:buChar char="Ø"/>
            </a:pPr>
            <a:r>
              <a:rPr lang="zh-CN" altLang="en-US" sz="2200" b="1" dirty="0">
                <a:solidFill>
                  <a:srgbClr val="C00000"/>
                </a:solidFill>
              </a:rPr>
              <a:t>通信线路（传输介质）</a:t>
            </a:r>
            <a:r>
              <a:rPr lang="zh-CN" altLang="en-US" sz="2200" b="1" dirty="0"/>
              <a:t>：</a:t>
            </a:r>
            <a:r>
              <a:rPr lang="zh-CN" altLang="en-US" sz="2200" b="1" dirty="0">
                <a:latin typeface="Times New Roman" panose="02020603050405020304" pitchFamily="18" charset="0"/>
              </a:rPr>
              <a:t>不同的通信信道有不同的带宽和数据传输速率</a:t>
            </a:r>
            <a:endParaRPr lang="en-US" altLang="zh-CN" sz="2200" b="1" dirty="0"/>
          </a:p>
          <a:p>
            <a:pPr marL="800100" lvl="1" indent="-342900" algn="just">
              <a:lnSpc>
                <a:spcPct val="120000"/>
              </a:lnSpc>
              <a:spcBef>
                <a:spcPts val="600"/>
              </a:spcBef>
              <a:buFont typeface="Arial" panose="020B0604020202020204" pitchFamily="34" charset="0"/>
              <a:buChar char="•"/>
            </a:pPr>
            <a:r>
              <a:rPr lang="zh-CN" altLang="en-US" sz="2000" b="1" dirty="0">
                <a:solidFill>
                  <a:srgbClr val="0310BD"/>
                </a:solidFill>
              </a:rPr>
              <a:t>有线介质</a:t>
            </a:r>
            <a:r>
              <a:rPr lang="zh-CN" altLang="en-US" sz="2000" b="1" dirty="0"/>
              <a:t>：</a:t>
            </a:r>
            <a:r>
              <a:rPr lang="zh-CN" altLang="en-US" sz="2000" b="1" dirty="0">
                <a:latin typeface="+mn-ea"/>
                <a:cs typeface="Times New Roman" panose="02020603050405020304" pitchFamily="18" charset="0"/>
              </a:rPr>
              <a:t>双绞线、同轴电缆、光纤等；</a:t>
            </a:r>
            <a:endParaRPr lang="en-US" altLang="zh-CN" sz="2000" b="1" dirty="0">
              <a:latin typeface="+mn-ea"/>
            </a:endParaRPr>
          </a:p>
          <a:p>
            <a:pPr marL="800100" lvl="1" indent="-342900" algn="just">
              <a:lnSpc>
                <a:spcPct val="120000"/>
              </a:lnSpc>
              <a:spcBef>
                <a:spcPts val="600"/>
              </a:spcBef>
              <a:buFont typeface="Arial" panose="020B0604020202020204" pitchFamily="34" charset="0"/>
              <a:buChar char="•"/>
            </a:pPr>
            <a:r>
              <a:rPr lang="zh-CN" altLang="en-US" sz="2000" b="1" dirty="0">
                <a:solidFill>
                  <a:srgbClr val="0310BD"/>
                </a:solidFill>
                <a:latin typeface="+mn-ea"/>
              </a:rPr>
              <a:t>无线介质</a:t>
            </a:r>
            <a:r>
              <a:rPr lang="zh-CN" altLang="en-US" sz="2000" b="1" dirty="0">
                <a:latin typeface="+mn-ea"/>
              </a:rPr>
              <a:t>：</a:t>
            </a:r>
            <a:r>
              <a:rPr lang="zh-CN" altLang="en-US" sz="2000" b="1" dirty="0" smtClean="0">
                <a:latin typeface="+mn-ea"/>
              </a:rPr>
              <a:t>微波（电磁波）、</a:t>
            </a:r>
            <a:r>
              <a:rPr lang="zh-CN" altLang="en-US" sz="2000" b="1" dirty="0">
                <a:latin typeface="+mn-ea"/>
              </a:rPr>
              <a:t>卫星、无线通信等。</a:t>
            </a:r>
            <a:endParaRPr lang="zh-CN" altLang="en-US" sz="2000" b="1" dirty="0">
              <a:latin typeface="+mn-ea"/>
            </a:endParaRPr>
          </a:p>
        </p:txBody>
      </p:sp>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700" y="1377047"/>
            <a:ext cx="8534400" cy="4610493"/>
          </a:xfrm>
          <a:prstGeom prst="rect">
            <a:avLst/>
          </a:prstGeom>
        </p:spPr>
        <p:txBody>
          <a:bodyPr wrap="square">
            <a:spAutoFit/>
          </a:bodyPr>
          <a:lstStyle/>
          <a:p>
            <a:pPr marL="342900" indent="-342900" algn="just">
              <a:lnSpc>
                <a:spcPct val="120000"/>
              </a:lnSpc>
              <a:spcBef>
                <a:spcPts val="600"/>
              </a:spcBef>
              <a:buClr>
                <a:srgbClr val="C00000"/>
              </a:buClr>
              <a:buFont typeface="Wingdings" panose="05000000000000000000" pitchFamily="2" charset="2"/>
              <a:buChar char="n"/>
            </a:pPr>
            <a:r>
              <a:rPr lang="zh-CN" altLang="en-US" sz="2400" b="1" dirty="0"/>
              <a:t>计算机网络的组成</a:t>
            </a:r>
            <a:endParaRPr lang="en-US" altLang="zh-CN" sz="2400" b="1" dirty="0"/>
          </a:p>
          <a:p>
            <a:pPr algn="just">
              <a:lnSpc>
                <a:spcPct val="120000"/>
              </a:lnSpc>
              <a:spcBef>
                <a:spcPts val="600"/>
              </a:spcBef>
            </a:pPr>
            <a:r>
              <a:rPr lang="zh-CN" altLang="en-US" sz="2200" b="1" dirty="0"/>
              <a:t>计算机网络由计算机、通信线路、网络设备、网络软件组成。</a:t>
            </a:r>
            <a:endParaRPr lang="en-US" altLang="zh-CN" sz="2200" b="1" dirty="0"/>
          </a:p>
          <a:p>
            <a:pPr marL="342900" indent="-342900" algn="just">
              <a:lnSpc>
                <a:spcPct val="120000"/>
              </a:lnSpc>
              <a:spcBef>
                <a:spcPts val="600"/>
              </a:spcBef>
              <a:buFont typeface="Wingdings" panose="05000000000000000000" pitchFamily="2" charset="2"/>
              <a:buChar char="Ø"/>
            </a:pPr>
            <a:r>
              <a:rPr lang="zh-CN" altLang="en-US" sz="2200" b="1" dirty="0">
                <a:solidFill>
                  <a:srgbClr val="C00000"/>
                </a:solidFill>
                <a:latin typeface="+mn-ea"/>
              </a:rPr>
              <a:t>网络软件</a:t>
            </a:r>
            <a:endParaRPr lang="en-US" altLang="zh-CN" sz="2200" b="1" dirty="0">
              <a:solidFill>
                <a:srgbClr val="C00000"/>
              </a:solidFill>
              <a:latin typeface="+mn-ea"/>
            </a:endParaRPr>
          </a:p>
          <a:p>
            <a:pPr marL="800100" lvl="1" indent="-342900" algn="just">
              <a:lnSpc>
                <a:spcPct val="120000"/>
              </a:lnSpc>
              <a:spcBef>
                <a:spcPts val="600"/>
              </a:spcBef>
              <a:buFont typeface="Arial" panose="020B0604020202020204" pitchFamily="34" charset="0"/>
              <a:buChar char="•"/>
            </a:pPr>
            <a:r>
              <a:rPr lang="zh-CN" altLang="en-US" sz="2000" b="1" dirty="0">
                <a:solidFill>
                  <a:srgbClr val="C00000"/>
                </a:solidFill>
                <a:latin typeface="+mn-ea"/>
              </a:rPr>
              <a:t>网络系统软件</a:t>
            </a:r>
            <a:r>
              <a:rPr lang="zh-CN" altLang="en-US" sz="2000" b="1" dirty="0">
                <a:latin typeface="+mn-ea"/>
              </a:rPr>
              <a:t>：控制和管理网络运行、提供网络通信和网络资源分配与共享功能，它为用户提供了访问网络和操作网络的友好界面，主要包括网络</a:t>
            </a:r>
            <a:r>
              <a:rPr lang="zh-CN" altLang="en-US" sz="2000" b="1" dirty="0" smtClean="0">
                <a:latin typeface="+mn-ea"/>
              </a:rPr>
              <a:t>操作系统</a:t>
            </a:r>
            <a:r>
              <a:rPr lang="zh-CN" altLang="en-US" sz="2000" b="1" dirty="0">
                <a:latin typeface="+mn-ea"/>
              </a:rPr>
              <a:t>、</a:t>
            </a:r>
            <a:r>
              <a:rPr lang="zh-CN" altLang="en-US" sz="2000" b="1" dirty="0" smtClean="0">
                <a:latin typeface="+mn-ea"/>
              </a:rPr>
              <a:t>网络协议软件、</a:t>
            </a:r>
            <a:r>
              <a:rPr lang="zh-CN" altLang="en-US" sz="2000" b="1" dirty="0"/>
              <a:t>网络安全软件、网络监控工具、网络配置与管理</a:t>
            </a:r>
            <a:r>
              <a:rPr lang="zh-CN" altLang="en-US" sz="2000" b="1" dirty="0" smtClean="0"/>
              <a:t>工具</a:t>
            </a:r>
            <a:r>
              <a:rPr lang="en-US" altLang="zh-CN" sz="2000" b="1" dirty="0" smtClean="0"/>
              <a:t>……</a:t>
            </a:r>
            <a:r>
              <a:rPr lang="zh-CN" altLang="en-US" sz="2000" b="1" dirty="0" smtClean="0">
                <a:latin typeface="+mn-ea"/>
              </a:rPr>
              <a:t>。</a:t>
            </a:r>
            <a:endParaRPr lang="zh-CN" altLang="en-US" sz="2000" b="1" dirty="0">
              <a:latin typeface="+mn-ea"/>
            </a:endParaRPr>
          </a:p>
          <a:p>
            <a:pPr marL="800100" lvl="1" indent="-342900" algn="just">
              <a:lnSpc>
                <a:spcPct val="120000"/>
              </a:lnSpc>
              <a:spcBef>
                <a:spcPts val="600"/>
              </a:spcBef>
              <a:buFont typeface="Arial" panose="020B0604020202020204" pitchFamily="34" charset="0"/>
              <a:buChar char="•"/>
            </a:pPr>
            <a:r>
              <a:rPr lang="zh-CN" altLang="en-US" sz="2000" b="1" dirty="0">
                <a:solidFill>
                  <a:srgbClr val="C00000"/>
                </a:solidFill>
                <a:latin typeface="+mn-ea"/>
              </a:rPr>
              <a:t>网络应用软件</a:t>
            </a:r>
            <a:r>
              <a:rPr lang="zh-CN" altLang="en-US" sz="2000" b="1" dirty="0">
                <a:latin typeface="+mn-ea"/>
              </a:rPr>
              <a:t>：为某一个应用目的而开发的网络软件，既可用于管理和维护网络本身，又可用于某一个业务领域</a:t>
            </a:r>
            <a:r>
              <a:rPr lang="zh-CN" altLang="en-US" sz="2000" b="1" dirty="0" smtClean="0">
                <a:latin typeface="+mn-ea"/>
              </a:rPr>
              <a:t>。</a:t>
            </a:r>
            <a:r>
              <a:rPr lang="zh-CN" altLang="en-US" sz="2000" b="1" dirty="0">
                <a:latin typeface="+mn-ea"/>
              </a:rPr>
              <a:t>主要</a:t>
            </a:r>
            <a:r>
              <a:rPr lang="zh-CN" altLang="en-US" sz="2000" b="1" dirty="0" smtClean="0">
                <a:latin typeface="+mn-ea"/>
              </a:rPr>
              <a:t>包含：</a:t>
            </a:r>
            <a:r>
              <a:rPr lang="zh-CN" altLang="en-US" sz="2000" b="1" dirty="0"/>
              <a:t>网页</a:t>
            </a:r>
            <a:r>
              <a:rPr lang="zh-CN" altLang="en-US" sz="2000" b="1" dirty="0" smtClean="0"/>
              <a:t>浏览器、即时</a:t>
            </a:r>
            <a:r>
              <a:rPr lang="zh-CN" altLang="en-US" sz="2000" b="1" dirty="0"/>
              <a:t>通讯和协作工具、网络会议软件、网络存储和</a:t>
            </a:r>
            <a:r>
              <a:rPr lang="zh-CN" altLang="en-US" sz="2000" b="1" dirty="0" smtClean="0"/>
              <a:t>备份软件、</a:t>
            </a:r>
            <a:r>
              <a:rPr lang="en-US" altLang="zh-CN" sz="2000" b="1" dirty="0" smtClean="0"/>
              <a:t>……</a:t>
            </a:r>
            <a:r>
              <a:rPr lang="zh-CN" altLang="en-US" sz="2000" b="1" dirty="0" smtClean="0"/>
              <a:t>。</a:t>
            </a:r>
            <a:endParaRPr lang="en-US" altLang="zh-CN" sz="2000" b="1" dirty="0">
              <a:latin typeface="+mn-ea"/>
            </a:endParaRPr>
          </a:p>
        </p:txBody>
      </p:sp>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888" y="1311277"/>
            <a:ext cx="8558212" cy="5211080"/>
          </a:xfrm>
        </p:spPr>
        <p:txBody>
          <a:bodyPr/>
          <a:lstStyle/>
          <a:p>
            <a:pPr algn="just">
              <a:lnSpc>
                <a:spcPct val="120000"/>
              </a:lnSpc>
              <a:spcBef>
                <a:spcPts val="600"/>
              </a:spcBef>
              <a:buFont typeface="Wingdings" panose="05000000000000000000" pitchFamily="2" charset="2"/>
              <a:buChar char="Ø"/>
            </a:pPr>
            <a:r>
              <a:rPr lang="zh-CN" altLang="en-US" sz="2200" b="1" dirty="0">
                <a:solidFill>
                  <a:srgbClr val="C00000"/>
                </a:solidFill>
              </a:rPr>
              <a:t>网络设备</a:t>
            </a:r>
            <a:endParaRPr lang="en-US" altLang="zh-CN" sz="2200" b="1" dirty="0">
              <a:solidFill>
                <a:srgbClr val="C00000"/>
              </a:solidFill>
            </a:endParaRPr>
          </a:p>
          <a:p>
            <a:pPr lvl="1" algn="just">
              <a:lnSpc>
                <a:spcPct val="120000"/>
              </a:lnSpc>
              <a:spcBef>
                <a:spcPts val="600"/>
              </a:spcBef>
              <a:buFont typeface="Wingdings" panose="05000000000000000000" pitchFamily="2" charset="2"/>
              <a:buChar char="Ø"/>
            </a:pPr>
            <a:r>
              <a:rPr lang="zh-CN" altLang="en-US" sz="1900" b="1" dirty="0"/>
              <a:t>网络适配器、调制解调器、集线器、交换机、和用于网间连接的中继器路由器、网桥、网管等</a:t>
            </a:r>
            <a:endParaRPr lang="en-US" altLang="zh-CN" sz="1900" b="1" dirty="0"/>
          </a:p>
          <a:p>
            <a:pPr lvl="1" algn="just">
              <a:lnSpc>
                <a:spcPct val="120000"/>
              </a:lnSpc>
              <a:spcBef>
                <a:spcPts val="600"/>
              </a:spcBef>
              <a:buFont typeface="Wingdings" panose="05000000000000000000" pitchFamily="2" charset="2"/>
              <a:buChar char="n"/>
            </a:pPr>
            <a:r>
              <a:rPr lang="zh-CN" altLang="en-US" sz="2400" b="1" dirty="0">
                <a:solidFill>
                  <a:srgbClr val="C00000"/>
                </a:solidFill>
              </a:rPr>
              <a:t>网络接口设备</a:t>
            </a:r>
            <a:endParaRPr lang="en-US" altLang="zh-CN" sz="2400" b="1" dirty="0">
              <a:solidFill>
                <a:srgbClr val="C00000"/>
              </a:solidFill>
            </a:endParaRPr>
          </a:p>
          <a:p>
            <a:pPr lvl="1" algn="just">
              <a:lnSpc>
                <a:spcPct val="120000"/>
              </a:lnSpc>
              <a:spcBef>
                <a:spcPts val="600"/>
              </a:spcBef>
              <a:buFont typeface="Arial" panose="020B0604020202020204" pitchFamily="34" charset="0"/>
              <a:buChar char="•"/>
            </a:pPr>
            <a:r>
              <a:rPr lang="zh-CN" altLang="en-US" sz="2400" b="1" dirty="0">
                <a:solidFill>
                  <a:srgbClr val="C00000"/>
                </a:solidFill>
              </a:rPr>
              <a:t>网卡</a:t>
            </a:r>
            <a:r>
              <a:rPr lang="zh-CN" altLang="en-US" sz="2400" b="1" dirty="0"/>
              <a:t>。</a:t>
            </a:r>
            <a:r>
              <a:rPr lang="zh-CN" altLang="en-US" sz="1800" b="1" dirty="0">
                <a:solidFill>
                  <a:srgbClr val="0310BD"/>
                </a:solidFill>
              </a:rPr>
              <a:t>网卡是连接计算机与网线之间的硬件设备，每台链接网络的计算机必须要使用网卡；</a:t>
            </a:r>
            <a:endParaRPr lang="en-US" altLang="zh-CN" sz="1800" b="1" dirty="0">
              <a:solidFill>
                <a:srgbClr val="0310BD"/>
              </a:solidFill>
            </a:endParaRPr>
          </a:p>
          <a:p>
            <a:pPr lvl="1" algn="just">
              <a:lnSpc>
                <a:spcPct val="120000"/>
              </a:lnSpc>
              <a:spcBef>
                <a:spcPts val="600"/>
              </a:spcBef>
              <a:buFont typeface="Arial" panose="020B0604020202020204" pitchFamily="34" charset="0"/>
              <a:buChar char="•"/>
            </a:pPr>
            <a:r>
              <a:rPr lang="zh-CN" altLang="en-US" sz="1800" b="1" dirty="0"/>
              <a:t>网卡有独立网卡和集成网卡。独立网卡都插在计算机的扩展槽内，集成网卡集成在芯片组。</a:t>
            </a:r>
            <a:endParaRPr lang="en-US" altLang="zh-CN" sz="1800" b="1" dirty="0"/>
          </a:p>
          <a:p>
            <a:pPr lvl="1" algn="just">
              <a:lnSpc>
                <a:spcPct val="120000"/>
              </a:lnSpc>
              <a:spcBef>
                <a:spcPts val="600"/>
              </a:spcBef>
              <a:buFont typeface="Arial" panose="020B0604020202020204" pitchFamily="34" charset="0"/>
              <a:buChar char="•"/>
            </a:pPr>
            <a:r>
              <a:rPr lang="zh-CN" altLang="en-US" sz="1800" b="1" dirty="0"/>
              <a:t>网卡的主要任务：既负责将本地计算机上的</a:t>
            </a:r>
            <a:r>
              <a:rPr lang="zh-CN" altLang="en-US" sz="1800" b="1" dirty="0">
                <a:solidFill>
                  <a:srgbClr val="0310BD"/>
                </a:solidFill>
              </a:rPr>
              <a:t>数据分解</a:t>
            </a:r>
            <a:r>
              <a:rPr lang="zh-CN" altLang="en-US" sz="1800" b="1" dirty="0"/>
              <a:t>为适当大小的数据包送入网络，也负责接收网络上其他计算机发送给该计算机的数据包，</a:t>
            </a:r>
            <a:r>
              <a:rPr lang="zh-CN" altLang="en-US" sz="1800" b="1" dirty="0">
                <a:solidFill>
                  <a:srgbClr val="0310BD"/>
                </a:solidFill>
              </a:rPr>
              <a:t>解包</a:t>
            </a:r>
            <a:r>
              <a:rPr lang="zh-CN" altLang="en-US" sz="1800" b="1" dirty="0"/>
              <a:t>后再将数据交给</a:t>
            </a:r>
            <a:r>
              <a:rPr lang="en-US" altLang="zh-CN" sz="1800" b="1" dirty="0"/>
              <a:t>CPU</a:t>
            </a:r>
            <a:r>
              <a:rPr lang="zh-CN" altLang="en-US" sz="1800" b="1" dirty="0"/>
              <a:t>处理。</a:t>
            </a:r>
            <a:endParaRPr lang="en-US" altLang="zh-CN" sz="1800" b="1" dirty="0"/>
          </a:p>
          <a:p>
            <a:pPr lvl="1" algn="just">
              <a:lnSpc>
                <a:spcPct val="120000"/>
              </a:lnSpc>
              <a:spcBef>
                <a:spcPts val="600"/>
              </a:spcBef>
              <a:buFont typeface="Arial" panose="020B0604020202020204" pitchFamily="34" charset="0"/>
              <a:buChar char="•"/>
            </a:pPr>
            <a:r>
              <a:rPr lang="zh-CN" altLang="en-US" sz="1800" b="1" dirty="0">
                <a:solidFill>
                  <a:srgbClr val="C00000"/>
                </a:solidFill>
              </a:rPr>
              <a:t>每块网卡都有一个全球唯一的地址码，称为</a:t>
            </a:r>
            <a:r>
              <a:rPr lang="en-US" altLang="zh-CN" sz="1800" b="1" dirty="0">
                <a:solidFill>
                  <a:srgbClr val="C00000"/>
                </a:solidFill>
              </a:rPr>
              <a:t>MAC</a:t>
            </a:r>
            <a:r>
              <a:rPr lang="zh-CN" altLang="en-US" sz="1800" b="1" dirty="0">
                <a:solidFill>
                  <a:srgbClr val="C00000"/>
                </a:solidFill>
              </a:rPr>
              <a:t>地址</a:t>
            </a:r>
            <a:r>
              <a:rPr lang="zh-CN" altLang="en-US" sz="1800" b="1" dirty="0"/>
              <a:t>，该地址就称为安装了该网卡的计算机在网络中的物理地址。</a:t>
            </a:r>
            <a:endParaRPr lang="zh-CN" altLang="en-US" sz="1800" b="1" dirty="0"/>
          </a:p>
          <a:p>
            <a:pPr lvl="1" algn="just">
              <a:lnSpc>
                <a:spcPct val="120000"/>
              </a:lnSpc>
              <a:spcBef>
                <a:spcPts val="600"/>
              </a:spcBef>
              <a:buFont typeface="Arial" panose="020B0604020202020204" pitchFamily="34" charset="0"/>
              <a:buChar char="•"/>
            </a:pPr>
            <a:endParaRPr lang="en-US" altLang="zh-CN" b="1" dirty="0"/>
          </a:p>
        </p:txBody>
      </p:sp>
      <p:sp>
        <p:nvSpPr>
          <p:cNvPr id="4"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338137" y="1300956"/>
            <a:ext cx="8726487"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20000"/>
              </a:spcBef>
              <a:buClr>
                <a:srgbClr val="C00000"/>
              </a:buClr>
              <a:buFont typeface="Wingdings" panose="05000000000000000000" pitchFamily="2" charset="2"/>
              <a:buChar char="n"/>
              <a:defRPr/>
            </a:pPr>
            <a:r>
              <a:rPr lang="zh-CN" altLang="en-US" sz="2200" b="1" dirty="0">
                <a:solidFill>
                  <a:schemeClr val="tx1"/>
                </a:solidFill>
                <a:latin typeface="+mn-lt"/>
              </a:rPr>
              <a:t>任何接入通信网络的终端</a:t>
            </a:r>
            <a:r>
              <a:rPr lang="en-US" altLang="zh-CN" sz="2200" b="1" dirty="0">
                <a:solidFill>
                  <a:schemeClr val="tx1"/>
                </a:solidFill>
                <a:latin typeface="+mn-lt"/>
              </a:rPr>
              <a:t>A</a:t>
            </a:r>
            <a:r>
              <a:rPr lang="zh-CN" altLang="en-US" sz="2200" b="1" dirty="0">
                <a:solidFill>
                  <a:schemeClr val="tx1"/>
                </a:solidFill>
                <a:latin typeface="+mn-lt"/>
              </a:rPr>
              <a:t>，如果需要从通信网络的另一个终端</a:t>
            </a:r>
            <a:r>
              <a:rPr lang="en-US" altLang="zh-CN" sz="2200" b="1" dirty="0">
                <a:solidFill>
                  <a:schemeClr val="tx1"/>
                </a:solidFill>
                <a:latin typeface="+mn-lt"/>
              </a:rPr>
              <a:t>B</a:t>
            </a:r>
            <a:r>
              <a:rPr lang="zh-CN" altLang="en-US" sz="2200" b="1" dirty="0">
                <a:solidFill>
                  <a:schemeClr val="tx1"/>
                </a:solidFill>
                <a:latin typeface="+mn-lt"/>
              </a:rPr>
              <a:t>获取信息，必须知道</a:t>
            </a:r>
            <a:r>
              <a:rPr lang="en-US" altLang="zh-CN" sz="2200" b="1" dirty="0">
                <a:solidFill>
                  <a:schemeClr val="tx1"/>
                </a:solidFill>
                <a:latin typeface="+mn-lt"/>
              </a:rPr>
              <a:t>B</a:t>
            </a:r>
            <a:r>
              <a:rPr lang="zh-CN" altLang="en-US" sz="2200" b="1" dirty="0">
                <a:solidFill>
                  <a:schemeClr val="tx1"/>
                </a:solidFill>
                <a:latin typeface="+mn-lt"/>
              </a:rPr>
              <a:t>的地址。</a:t>
            </a:r>
            <a:endParaRPr lang="en-US" altLang="zh-CN" sz="2200" b="1" dirty="0">
              <a:solidFill>
                <a:schemeClr val="tx1"/>
              </a:solidFill>
              <a:latin typeface="+mn-lt"/>
            </a:endParaRPr>
          </a:p>
          <a:p>
            <a:pPr algn="just">
              <a:spcBef>
                <a:spcPct val="20000"/>
              </a:spcBef>
              <a:buClr>
                <a:srgbClr val="C00000"/>
              </a:buClr>
              <a:buFont typeface="Wingdings" panose="05000000000000000000" pitchFamily="2" charset="2"/>
              <a:buChar char="n"/>
              <a:defRPr/>
            </a:pPr>
            <a:r>
              <a:rPr lang="zh-CN" altLang="en-US" sz="2200" b="1" dirty="0">
                <a:solidFill>
                  <a:schemeClr val="tx1"/>
                </a:solidFill>
                <a:latin typeface="+mn-lt"/>
              </a:rPr>
              <a:t>互联网中有三种类型的地址：</a:t>
            </a:r>
            <a:r>
              <a:rPr lang="en-US" altLang="zh-CN" sz="2200" b="1" dirty="0">
                <a:solidFill>
                  <a:schemeClr val="tx1"/>
                </a:solidFill>
                <a:latin typeface="+mn-lt"/>
              </a:rPr>
              <a:t>MAC</a:t>
            </a:r>
            <a:r>
              <a:rPr lang="zh-CN" altLang="en-US" sz="2200" b="1" dirty="0">
                <a:solidFill>
                  <a:schemeClr val="tx1"/>
                </a:solidFill>
                <a:latin typeface="+mn-lt"/>
              </a:rPr>
              <a:t>地址、</a:t>
            </a:r>
            <a:r>
              <a:rPr lang="en-US" altLang="zh-CN" sz="2200" b="1" dirty="0">
                <a:solidFill>
                  <a:schemeClr val="tx1"/>
                </a:solidFill>
                <a:latin typeface="+mn-lt"/>
              </a:rPr>
              <a:t>IP</a:t>
            </a:r>
            <a:r>
              <a:rPr lang="zh-CN" altLang="en-US" sz="2200" b="1" dirty="0">
                <a:solidFill>
                  <a:schemeClr val="tx1"/>
                </a:solidFill>
                <a:latin typeface="+mn-lt"/>
              </a:rPr>
              <a:t>地址、域名地址</a:t>
            </a:r>
            <a:r>
              <a:rPr lang="en-US" altLang="zh-CN" sz="2200" b="1" dirty="0">
                <a:solidFill>
                  <a:schemeClr val="tx1"/>
                </a:solidFill>
                <a:latin typeface="+mn-lt"/>
              </a:rPr>
              <a:t>.</a:t>
            </a:r>
            <a:endParaRPr lang="zh-CN" altLang="en-US" sz="2200" b="1" dirty="0">
              <a:solidFill>
                <a:schemeClr val="tx1"/>
              </a:solidFill>
              <a:latin typeface="+mn-lt"/>
            </a:endParaRPr>
          </a:p>
        </p:txBody>
      </p:sp>
      <p:grpSp>
        <p:nvGrpSpPr>
          <p:cNvPr id="7" name="组合 44"/>
          <p:cNvGrpSpPr/>
          <p:nvPr/>
        </p:nvGrpSpPr>
        <p:grpSpPr bwMode="auto">
          <a:xfrm>
            <a:off x="1560513" y="2973388"/>
            <a:ext cx="6164262" cy="611187"/>
            <a:chOff x="2271816" y="1404136"/>
            <a:chExt cx="9859832" cy="703252"/>
          </a:xfrm>
        </p:grpSpPr>
        <p:pic>
          <p:nvPicPr>
            <p:cNvPr id="3894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71816" y="1417991"/>
              <a:ext cx="792806" cy="68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22908" y="1404136"/>
              <a:ext cx="808740" cy="7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a:stCxn id="38947" idx="3"/>
              <a:endCxn id="38948" idx="1"/>
            </p:cNvCxnSpPr>
            <p:nvPr/>
          </p:nvCxnSpPr>
          <p:spPr>
            <a:xfrm flipV="1">
              <a:off x="3064056" y="1756675"/>
              <a:ext cx="8260117" cy="5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a:spLocks noChangeArrowheads="1"/>
          </p:cNvSpPr>
          <p:nvPr/>
        </p:nvSpPr>
        <p:spPr bwMode="auto">
          <a:xfrm>
            <a:off x="2241550" y="3390900"/>
            <a:ext cx="491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000" b="1">
                <a:solidFill>
                  <a:srgbClr val="0000FF"/>
                </a:solidFill>
                <a:latin typeface="Century Gothic" panose="020B0502020202020204" pitchFamily="34" charset="0"/>
              </a:rPr>
              <a:t>使用点对点的数据链路上不需要使用地址</a:t>
            </a:r>
            <a:endParaRPr lang="zh-CN" altLang="en-US" sz="2000" b="1">
              <a:solidFill>
                <a:srgbClr val="0000FF"/>
              </a:solidFill>
              <a:latin typeface="Century Gothic" panose="020B0502020202020204" pitchFamily="34" charset="0"/>
            </a:endParaRPr>
          </a:p>
        </p:txBody>
      </p:sp>
      <p:sp>
        <p:nvSpPr>
          <p:cNvPr id="41" name="弧形 40"/>
          <p:cNvSpPr/>
          <p:nvPr/>
        </p:nvSpPr>
        <p:spPr>
          <a:xfrm rot="10549406">
            <a:off x="3789363" y="5521325"/>
            <a:ext cx="1231900" cy="593725"/>
          </a:xfrm>
          <a:prstGeom prst="arc">
            <a:avLst>
              <a:gd name="adj1" fmla="val 11260852"/>
              <a:gd name="adj2" fmla="val 0"/>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3" name="文本框 52"/>
          <p:cNvSpPr txBox="1">
            <a:spLocks noChangeArrowheads="1"/>
          </p:cNvSpPr>
          <p:nvPr/>
        </p:nvSpPr>
        <p:spPr bwMode="auto">
          <a:xfrm>
            <a:off x="560388" y="5127625"/>
            <a:ext cx="1400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这是发送给我的吗？</a:t>
            </a:r>
            <a:endParaRPr lang="zh-CN" altLang="en-US" b="1">
              <a:solidFill>
                <a:schemeClr val="tx1"/>
              </a:solidFill>
              <a:latin typeface="Century Gothic" panose="020B0502020202020204" pitchFamily="34" charset="0"/>
            </a:endParaRPr>
          </a:p>
        </p:txBody>
      </p:sp>
      <p:grpSp>
        <p:nvGrpSpPr>
          <p:cNvPr id="60" name="组合 59"/>
          <p:cNvGrpSpPr/>
          <p:nvPr/>
        </p:nvGrpSpPr>
        <p:grpSpPr bwMode="auto">
          <a:xfrm>
            <a:off x="1555750" y="4692650"/>
            <a:ext cx="6164263" cy="1360488"/>
            <a:chOff x="1555899" y="4692883"/>
            <a:chExt cx="6163915" cy="1360726"/>
          </a:xfrm>
        </p:grpSpPr>
        <p:pic>
          <p:nvPicPr>
            <p:cNvPr id="38932"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30273" y="5119381"/>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18601" y="5099503"/>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34" name="组合 58"/>
            <p:cNvGrpSpPr/>
            <p:nvPr/>
          </p:nvGrpSpPr>
          <p:grpSpPr bwMode="auto">
            <a:xfrm>
              <a:off x="1555899" y="4692883"/>
              <a:ext cx="6163915" cy="1345337"/>
              <a:chOff x="1555899" y="4692883"/>
              <a:chExt cx="6163915" cy="1345337"/>
            </a:xfrm>
          </p:grpSpPr>
          <p:pic>
            <p:nvPicPr>
              <p:cNvPr id="3893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03712" y="5099503"/>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347589" y="5099503"/>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39" name="组合 51"/>
              <p:cNvGrpSpPr/>
              <p:nvPr/>
            </p:nvGrpSpPr>
            <p:grpSpPr bwMode="auto">
              <a:xfrm>
                <a:off x="1555899" y="4692883"/>
                <a:ext cx="6163915" cy="446376"/>
                <a:chOff x="1560880" y="4681330"/>
                <a:chExt cx="6163915" cy="446376"/>
              </a:xfrm>
            </p:grpSpPr>
            <p:cxnSp>
              <p:nvCxnSpPr>
                <p:cNvPr id="14" name="直接连接符 13"/>
                <p:cNvCxnSpPr/>
                <p:nvPr/>
              </p:nvCxnSpPr>
              <p:spPr bwMode="auto">
                <a:xfrm flipV="1">
                  <a:off x="1560880" y="4681330"/>
                  <a:ext cx="6163915" cy="587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6152" y="4730552"/>
                  <a:ext cx="0" cy="3763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00703" y="4730552"/>
                  <a:ext cx="0" cy="3763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83344" y="4749605"/>
                  <a:ext cx="0" cy="3778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70775" y="4730552"/>
                  <a:ext cx="0" cy="3763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824172" y="5637611"/>
                <a:ext cx="401614" cy="400120"/>
              </a:xfrm>
              <a:prstGeom prst="rect">
                <a:avLst/>
              </a:prstGeom>
              <a:noFill/>
            </p:spPr>
            <p:txBody>
              <a:bodyPr>
                <a:spAutoFit/>
              </a:bodyPr>
              <a:lstStyle/>
              <a:p>
                <a:pPr>
                  <a:defRPr/>
                </a:pPr>
                <a:r>
                  <a:rPr lang="en-US" altLang="zh-CN" sz="2000" b="1" dirty="0">
                    <a:latin typeface="+mn-lt"/>
                  </a:rPr>
                  <a:t>A</a:t>
                </a:r>
                <a:endParaRPr lang="zh-CN" altLang="en-US" sz="2000" b="1" dirty="0">
                  <a:latin typeface="+mn-lt"/>
                </a:endParaRPr>
              </a:p>
            </p:txBody>
          </p:sp>
          <p:sp>
            <p:nvSpPr>
              <p:cNvPr id="26" name="矩形 25"/>
              <p:cNvSpPr/>
              <p:nvPr/>
            </p:nvSpPr>
            <p:spPr>
              <a:xfrm>
                <a:off x="3417932" y="5629672"/>
                <a:ext cx="355580" cy="400120"/>
              </a:xfrm>
              <a:prstGeom prst="rect">
                <a:avLst/>
              </a:prstGeom>
            </p:spPr>
            <p:txBody>
              <a:bodyPr wrap="none">
                <a:spAutoFit/>
              </a:bodyPr>
              <a:lstStyle/>
              <a:p>
                <a:pPr>
                  <a:defRPr/>
                </a:pPr>
                <a:r>
                  <a:rPr lang="en-US" altLang="zh-CN" sz="2000" b="1" dirty="0">
                    <a:latin typeface="+mn-lt"/>
                  </a:rPr>
                  <a:t>B</a:t>
                </a:r>
                <a:endParaRPr lang="zh-CN" altLang="en-US" sz="2000" b="1" dirty="0">
                  <a:latin typeface="+mn-lt"/>
                </a:endParaRPr>
              </a:p>
            </p:txBody>
          </p:sp>
        </p:grpSp>
        <p:sp>
          <p:nvSpPr>
            <p:cNvPr id="27" name="矩形 26"/>
            <p:cNvSpPr/>
            <p:nvPr/>
          </p:nvSpPr>
          <p:spPr>
            <a:xfrm>
              <a:off x="4903748" y="5629672"/>
              <a:ext cx="385740" cy="400120"/>
            </a:xfrm>
            <a:prstGeom prst="rect">
              <a:avLst/>
            </a:prstGeom>
          </p:spPr>
          <p:txBody>
            <a:bodyPr wrap="none">
              <a:spAutoFit/>
            </a:bodyPr>
            <a:lstStyle/>
            <a:p>
              <a:pPr>
                <a:defRPr/>
              </a:pPr>
              <a:r>
                <a:rPr lang="en-US" altLang="zh-CN" sz="2000" b="1" dirty="0">
                  <a:latin typeface="+mn-lt"/>
                </a:rPr>
                <a:t>C</a:t>
              </a:r>
              <a:endParaRPr lang="zh-CN" altLang="en-US" sz="2000" b="1" dirty="0">
                <a:latin typeface="+mn-lt"/>
              </a:endParaRPr>
            </a:p>
          </p:txBody>
        </p:sp>
        <p:sp>
          <p:nvSpPr>
            <p:cNvPr id="28" name="矩形 27"/>
            <p:cNvSpPr/>
            <p:nvPr/>
          </p:nvSpPr>
          <p:spPr>
            <a:xfrm>
              <a:off x="6784829" y="5653489"/>
              <a:ext cx="369867" cy="400120"/>
            </a:xfrm>
            <a:prstGeom prst="rect">
              <a:avLst/>
            </a:prstGeom>
          </p:spPr>
          <p:txBody>
            <a:bodyPr wrap="none">
              <a:spAutoFit/>
            </a:bodyPr>
            <a:lstStyle/>
            <a:p>
              <a:pPr>
                <a:defRPr/>
              </a:pPr>
              <a:r>
                <a:rPr lang="en-US" altLang="zh-CN" sz="2000" b="1" dirty="0">
                  <a:latin typeface="+mn-lt"/>
                </a:rPr>
                <a:t>D</a:t>
              </a:r>
              <a:endParaRPr lang="zh-CN" altLang="en-US" sz="2000" b="1" dirty="0">
                <a:latin typeface="+mn-lt"/>
              </a:endParaRPr>
            </a:p>
          </p:txBody>
        </p:sp>
      </p:grpSp>
      <p:sp>
        <p:nvSpPr>
          <p:cNvPr id="54" name="文本框 53"/>
          <p:cNvSpPr txBox="1">
            <a:spLocks noChangeArrowheads="1"/>
          </p:cNvSpPr>
          <p:nvPr/>
        </p:nvSpPr>
        <p:spPr bwMode="auto">
          <a:xfrm>
            <a:off x="5357813" y="5110163"/>
            <a:ext cx="1400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这是发送给我的吗？</a:t>
            </a:r>
            <a:endParaRPr lang="zh-CN" altLang="en-US" b="1">
              <a:solidFill>
                <a:schemeClr val="tx1"/>
              </a:solidFill>
              <a:latin typeface="Century Gothic" panose="020B0502020202020204" pitchFamily="34" charset="0"/>
            </a:endParaRPr>
          </a:p>
        </p:txBody>
      </p:sp>
      <p:sp>
        <p:nvSpPr>
          <p:cNvPr id="55" name="文本框 54"/>
          <p:cNvSpPr txBox="1">
            <a:spLocks noChangeArrowheads="1"/>
          </p:cNvSpPr>
          <p:nvPr/>
        </p:nvSpPr>
        <p:spPr bwMode="auto">
          <a:xfrm>
            <a:off x="7207250" y="5060950"/>
            <a:ext cx="1400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这是发送给我的吗？</a:t>
            </a:r>
            <a:endParaRPr lang="zh-CN" altLang="en-US" b="1">
              <a:solidFill>
                <a:schemeClr val="tx1"/>
              </a:solidFill>
              <a:latin typeface="Century Gothic" panose="020B0502020202020204" pitchFamily="34" charset="0"/>
            </a:endParaRPr>
          </a:p>
        </p:txBody>
      </p:sp>
      <p:sp>
        <p:nvSpPr>
          <p:cNvPr id="56" name="文本框 55"/>
          <p:cNvSpPr txBox="1">
            <a:spLocks noChangeArrowheads="1"/>
          </p:cNvSpPr>
          <p:nvPr/>
        </p:nvSpPr>
        <p:spPr bwMode="auto">
          <a:xfrm>
            <a:off x="1808163" y="6186488"/>
            <a:ext cx="6319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000" b="1">
                <a:solidFill>
                  <a:srgbClr val="0000FF"/>
                </a:solidFill>
                <a:latin typeface="Century Gothic" panose="020B0502020202020204" pitchFamily="34" charset="0"/>
              </a:rPr>
              <a:t>使用广播的数据链路上需要使用地址来区分各主机</a:t>
            </a:r>
            <a:endParaRPr lang="zh-CN" altLang="en-US" sz="2000" b="1">
              <a:solidFill>
                <a:srgbClr val="0000FF"/>
              </a:solidFill>
              <a:latin typeface="Century Gothic" panose="020B0502020202020204" pitchFamily="34" charset="0"/>
            </a:endParaRPr>
          </a:p>
        </p:txBody>
      </p:sp>
      <p:grpSp>
        <p:nvGrpSpPr>
          <p:cNvPr id="51" name="组合 50"/>
          <p:cNvGrpSpPr/>
          <p:nvPr/>
        </p:nvGrpSpPr>
        <p:grpSpPr bwMode="auto">
          <a:xfrm>
            <a:off x="1555750" y="4705350"/>
            <a:ext cx="6164263" cy="446088"/>
            <a:chOff x="1484680" y="4106000"/>
            <a:chExt cx="6163915" cy="446376"/>
          </a:xfrm>
        </p:grpSpPr>
        <p:cxnSp>
          <p:nvCxnSpPr>
            <p:cNvPr id="42" name="直接连接符 41"/>
            <p:cNvCxnSpPr/>
            <p:nvPr/>
          </p:nvCxnSpPr>
          <p:spPr bwMode="auto">
            <a:xfrm flipV="1">
              <a:off x="1484680" y="4106000"/>
              <a:ext cx="6163915" cy="58776"/>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79952" y="4155245"/>
              <a:ext cx="0" cy="376480"/>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524503" y="4155245"/>
              <a:ext cx="0" cy="376480"/>
            </a:xfrm>
            <a:prstGeom prst="line">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007144" y="4174307"/>
              <a:ext cx="0" cy="378069"/>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894575" y="4155245"/>
              <a:ext cx="0" cy="376480"/>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flipV="1">
              <a:off x="2940336" y="4117120"/>
              <a:ext cx="2685898" cy="42890"/>
            </a:xfrm>
            <a:prstGeom prst="line">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文本框 57"/>
          <p:cNvSpPr txBox="1">
            <a:spLocks noChangeArrowheads="1"/>
          </p:cNvSpPr>
          <p:nvPr/>
        </p:nvSpPr>
        <p:spPr bwMode="auto">
          <a:xfrm>
            <a:off x="3821113" y="5683250"/>
            <a:ext cx="1169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rgbClr val="C00000"/>
                </a:solidFill>
                <a:latin typeface="Century Gothic" panose="020B0502020202020204" pitchFamily="34" charset="0"/>
              </a:rPr>
              <a:t>发送数据</a:t>
            </a:r>
            <a:endParaRPr lang="zh-CN" altLang="en-US" b="1">
              <a:solidFill>
                <a:srgbClr val="C00000"/>
              </a:solidFill>
              <a:latin typeface="Century Gothic" panose="020B0502020202020204" pitchFamily="34" charset="0"/>
            </a:endParaRPr>
          </a:p>
        </p:txBody>
      </p:sp>
      <p:sp>
        <p:nvSpPr>
          <p:cNvPr id="39"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矩形 9"/>
          <p:cNvSpPr>
            <a:spLocks noChangeArrowheads="1"/>
          </p:cNvSpPr>
          <p:nvPr/>
        </p:nvSpPr>
        <p:spPr bwMode="auto">
          <a:xfrm>
            <a:off x="198438" y="1282700"/>
            <a:ext cx="8707437" cy="258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457200" indent="-457200" algn="just" defTabSz="914400" eaLnBrk="1" hangingPunct="1">
              <a:lnSpc>
                <a:spcPct val="110000"/>
              </a:lnSpc>
              <a:spcBef>
                <a:spcPct val="20000"/>
              </a:spcBef>
              <a:buClrTx/>
              <a:buFontTx/>
              <a:buAutoNum type="arabicPeriod"/>
              <a:defRPr/>
            </a:pPr>
            <a:r>
              <a:rPr lang="en-US" altLang="zh-CN" sz="2400" b="1" dirty="0">
                <a:solidFill>
                  <a:srgbClr val="0000FF"/>
                </a:solidFill>
              </a:rPr>
              <a:t>MAC</a:t>
            </a:r>
            <a:r>
              <a:rPr lang="zh-CN" altLang="en-US" sz="2400" b="1" dirty="0">
                <a:solidFill>
                  <a:srgbClr val="0000FF"/>
                </a:solidFill>
              </a:rPr>
              <a:t>地址                  </a:t>
            </a:r>
            <a:endParaRPr lang="en-US" altLang="zh-CN" sz="2400" b="1" dirty="0">
              <a:solidFill>
                <a:srgbClr val="0000FF"/>
              </a:solidFill>
            </a:endParaRPr>
          </a:p>
          <a:p>
            <a:pPr marL="342900" indent="-342900" algn="just" defTabSz="914400" eaLnBrk="1" hangingPunct="1">
              <a:lnSpc>
                <a:spcPct val="110000"/>
              </a:lnSpc>
              <a:spcBef>
                <a:spcPct val="20000"/>
              </a:spcBef>
              <a:buClr>
                <a:srgbClr val="C00000"/>
              </a:buClr>
              <a:buFont typeface="Wingdings" panose="05000000000000000000" pitchFamily="2" charset="2"/>
              <a:buChar char="n"/>
              <a:defRPr/>
            </a:pPr>
            <a:r>
              <a:rPr lang="zh-CN" altLang="en-US" sz="2200" b="1" dirty="0">
                <a:solidFill>
                  <a:srgbClr val="000000"/>
                </a:solidFill>
              </a:rPr>
              <a:t>主要用于媒体接入控制</a:t>
            </a:r>
            <a:r>
              <a:rPr lang="en-US" altLang="zh-CN" sz="2200" b="1" dirty="0">
                <a:solidFill>
                  <a:srgbClr val="000000"/>
                </a:solidFill>
              </a:rPr>
              <a:t>(Media Access Control)</a:t>
            </a:r>
            <a:r>
              <a:rPr lang="zh-CN" altLang="en-US" sz="2200" b="1" dirty="0">
                <a:solidFill>
                  <a:srgbClr val="000000"/>
                </a:solidFill>
              </a:rPr>
              <a:t>，被称为</a:t>
            </a:r>
            <a:r>
              <a:rPr lang="en-US" altLang="zh-CN" sz="2200" b="1" dirty="0">
                <a:solidFill>
                  <a:srgbClr val="000000"/>
                </a:solidFill>
              </a:rPr>
              <a:t>MAC</a:t>
            </a:r>
            <a:r>
              <a:rPr lang="zh-CN" altLang="en-US" sz="2200" b="1" dirty="0">
                <a:solidFill>
                  <a:srgbClr val="000000"/>
                </a:solidFill>
              </a:rPr>
              <a:t>地址。</a:t>
            </a:r>
            <a:endParaRPr lang="zh-CN" altLang="en-US" sz="2200" b="1" dirty="0">
              <a:solidFill>
                <a:srgbClr val="000000"/>
              </a:solidFill>
            </a:endParaRPr>
          </a:p>
          <a:p>
            <a:pPr marL="342900" indent="-342900" algn="just" defTabSz="914400" eaLnBrk="1" hangingPunct="1">
              <a:lnSpc>
                <a:spcPct val="110000"/>
              </a:lnSpc>
              <a:spcBef>
                <a:spcPts val="600"/>
              </a:spcBef>
              <a:buClr>
                <a:srgbClr val="C00000"/>
              </a:buClr>
              <a:buFont typeface="Wingdings" panose="05000000000000000000" pitchFamily="2" charset="2"/>
              <a:buChar char="n"/>
              <a:defRPr/>
            </a:pPr>
            <a:r>
              <a:rPr lang="en-US" altLang="zh-CN" sz="2200" b="1" dirty="0">
                <a:solidFill>
                  <a:srgbClr val="000000"/>
                </a:solidFill>
              </a:rPr>
              <a:t>MAC</a:t>
            </a:r>
            <a:r>
              <a:rPr lang="zh-CN" altLang="en-US" sz="2200" b="1" dirty="0">
                <a:solidFill>
                  <a:srgbClr val="000000"/>
                </a:solidFill>
              </a:rPr>
              <a:t>地址一般</a:t>
            </a:r>
            <a:r>
              <a:rPr lang="zh-CN" altLang="en-US" sz="2200" b="1" dirty="0">
                <a:solidFill>
                  <a:srgbClr val="0000FF"/>
                </a:solidFill>
              </a:rPr>
              <a:t>固化在网卡</a:t>
            </a:r>
            <a:r>
              <a:rPr lang="zh-CN" altLang="en-US" sz="2200" b="1" dirty="0">
                <a:solidFill>
                  <a:srgbClr val="000000"/>
                </a:solidFill>
              </a:rPr>
              <a:t>的只读存储器中。</a:t>
            </a:r>
            <a:endParaRPr lang="en-US" altLang="zh-CN" sz="2200" b="1" dirty="0">
              <a:solidFill>
                <a:srgbClr val="000000"/>
              </a:solidFill>
            </a:endParaRPr>
          </a:p>
          <a:p>
            <a:pPr marL="342900" indent="-342900" algn="just" defTabSz="914400" eaLnBrk="1" hangingPunct="1">
              <a:lnSpc>
                <a:spcPct val="110000"/>
              </a:lnSpc>
              <a:spcBef>
                <a:spcPts val="600"/>
              </a:spcBef>
              <a:buClr>
                <a:srgbClr val="C00000"/>
              </a:buClr>
              <a:buFont typeface="Wingdings" panose="05000000000000000000" pitchFamily="2" charset="2"/>
              <a:buChar char="n"/>
              <a:defRPr/>
            </a:pPr>
            <a:r>
              <a:rPr lang="zh-CN" altLang="en-US" sz="2200" b="1" dirty="0">
                <a:solidFill>
                  <a:srgbClr val="000000"/>
                </a:solidFill>
              </a:rPr>
              <a:t>一般情况下，用户主机会包含两个网络适配器：有线局域网适配器（有线网卡）和无线局域网适配器（无线网卡）。每个网络适配器都有一个</a:t>
            </a:r>
            <a:r>
              <a:rPr lang="zh-CN" altLang="en-US" sz="2200" b="1" dirty="0">
                <a:solidFill>
                  <a:srgbClr val="FF0000"/>
                </a:solidFill>
              </a:rPr>
              <a:t>全球唯一</a:t>
            </a:r>
            <a:r>
              <a:rPr lang="zh-CN" altLang="en-US" sz="2200" b="1" dirty="0">
                <a:solidFill>
                  <a:srgbClr val="000000"/>
                </a:solidFill>
              </a:rPr>
              <a:t>的</a:t>
            </a:r>
            <a:r>
              <a:rPr lang="en-US" altLang="zh-CN" sz="2200" b="1" dirty="0">
                <a:solidFill>
                  <a:srgbClr val="000000"/>
                </a:solidFill>
              </a:rPr>
              <a:t>MAC</a:t>
            </a:r>
            <a:r>
              <a:rPr lang="zh-CN" altLang="en-US" sz="2200" b="1" dirty="0" smtClean="0">
                <a:solidFill>
                  <a:srgbClr val="000000"/>
                </a:solidFill>
              </a:rPr>
              <a:t>地址。</a:t>
            </a:r>
            <a:endParaRPr lang="en-US" altLang="zh-CN" sz="2200" b="1" dirty="0">
              <a:solidFill>
                <a:srgbClr val="000000"/>
              </a:solidFill>
            </a:endParaRPr>
          </a:p>
        </p:txBody>
      </p:sp>
      <p:pic>
        <p:nvPicPr>
          <p:cNvPr id="39940"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5413" y="4084570"/>
            <a:ext cx="8675687"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5"/>
          <p:cNvSpPr>
            <a:spLocks noChangeArrowheads="1"/>
          </p:cNvSpPr>
          <p:nvPr/>
        </p:nvSpPr>
        <p:spPr bwMode="auto">
          <a:xfrm>
            <a:off x="1203325" y="5999095"/>
            <a:ext cx="7459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defTabSz="914400" eaLnBrk="1" hangingPunct="1">
              <a:spcBef>
                <a:spcPct val="20000"/>
              </a:spcBef>
              <a:buClrTx/>
              <a:buFontTx/>
              <a:buNone/>
            </a:pPr>
            <a:r>
              <a:rPr lang="en-US" altLang="zh-CN" b="1">
                <a:solidFill>
                  <a:srgbClr val="0000FF"/>
                </a:solidFill>
                <a:latin typeface="宋体" panose="02010600030101010101" pitchFamily="2" charset="-122"/>
              </a:rPr>
              <a:t>1    2  -  F    A  -   9    B  -  2    3  -  D    B  -  1    1 </a:t>
            </a:r>
            <a:endParaRPr lang="zh-CN" altLang="en-US" b="1">
              <a:solidFill>
                <a:srgbClr val="0000FF"/>
              </a:solidFill>
              <a:latin typeface="Century Gothic" panose="020B0502020202020204" pitchFamily="34" charset="0"/>
            </a:endParaRPr>
          </a:p>
        </p:txBody>
      </p:sp>
      <p:sp>
        <p:nvSpPr>
          <p:cNvPr id="7"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弧形 40"/>
          <p:cNvSpPr/>
          <p:nvPr/>
        </p:nvSpPr>
        <p:spPr>
          <a:xfrm rot="10549406">
            <a:off x="3598863" y="2651125"/>
            <a:ext cx="1509712" cy="622300"/>
          </a:xfrm>
          <a:prstGeom prst="arc">
            <a:avLst>
              <a:gd name="adj1" fmla="val 11207859"/>
              <a:gd name="adj2" fmla="val 0"/>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4198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949825" y="2336800"/>
            <a:ext cx="4953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69075" y="2316163"/>
            <a:ext cx="495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0" name="组合 58"/>
          <p:cNvGrpSpPr/>
          <p:nvPr/>
        </p:nvGrpSpPr>
        <p:grpSpPr bwMode="auto">
          <a:xfrm>
            <a:off x="1406525" y="1909763"/>
            <a:ext cx="6164263" cy="1346200"/>
            <a:chOff x="1555899" y="4692883"/>
            <a:chExt cx="6163915" cy="1345337"/>
          </a:xfrm>
        </p:grpSpPr>
        <p:pic>
          <p:nvPicPr>
            <p:cNvPr id="4202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03712" y="5099503"/>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347589" y="5099503"/>
              <a:ext cx="495626" cy="59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7" name="组合 51"/>
            <p:cNvGrpSpPr/>
            <p:nvPr/>
          </p:nvGrpSpPr>
          <p:grpSpPr bwMode="auto">
            <a:xfrm>
              <a:off x="1555899" y="4692883"/>
              <a:ext cx="6163915" cy="446376"/>
              <a:chOff x="1560880" y="4681330"/>
              <a:chExt cx="6163915" cy="446376"/>
            </a:xfrm>
          </p:grpSpPr>
          <p:cxnSp>
            <p:nvCxnSpPr>
              <p:cNvPr id="14" name="直接连接符 13"/>
              <p:cNvCxnSpPr/>
              <p:nvPr/>
            </p:nvCxnSpPr>
            <p:spPr bwMode="auto">
              <a:xfrm flipV="1">
                <a:off x="1560880" y="4681330"/>
                <a:ext cx="6163915" cy="586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6152" y="4730510"/>
                <a:ext cx="0" cy="3759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00703" y="4730510"/>
                <a:ext cx="0" cy="3759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42092" y="4749548"/>
                <a:ext cx="0" cy="3775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70775" y="4730510"/>
                <a:ext cx="0" cy="3759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824172" y="5638426"/>
              <a:ext cx="401614" cy="399794"/>
            </a:xfrm>
            <a:prstGeom prst="rect">
              <a:avLst/>
            </a:prstGeom>
            <a:noFill/>
          </p:spPr>
          <p:txBody>
            <a:bodyPr>
              <a:spAutoFit/>
            </a:bodyPr>
            <a:lstStyle/>
            <a:p>
              <a:pPr>
                <a:defRPr/>
              </a:pPr>
              <a:r>
                <a:rPr lang="en-US" altLang="zh-CN" sz="2000" b="1" dirty="0">
                  <a:latin typeface="+mn-lt"/>
                </a:rPr>
                <a:t>A</a:t>
              </a:r>
              <a:endParaRPr lang="zh-CN" altLang="en-US" sz="2000" b="1" dirty="0">
                <a:latin typeface="+mn-lt"/>
              </a:endParaRPr>
            </a:p>
          </p:txBody>
        </p:sp>
        <p:sp>
          <p:nvSpPr>
            <p:cNvPr id="26" name="矩形 25"/>
            <p:cNvSpPr/>
            <p:nvPr/>
          </p:nvSpPr>
          <p:spPr>
            <a:xfrm>
              <a:off x="3417932" y="5630494"/>
              <a:ext cx="355580" cy="399794"/>
            </a:xfrm>
            <a:prstGeom prst="rect">
              <a:avLst/>
            </a:prstGeom>
          </p:spPr>
          <p:txBody>
            <a:bodyPr wrap="none">
              <a:spAutoFit/>
            </a:bodyPr>
            <a:lstStyle/>
            <a:p>
              <a:pPr>
                <a:defRPr/>
              </a:pPr>
              <a:r>
                <a:rPr lang="en-US" altLang="zh-CN" sz="2000" b="1" dirty="0">
                  <a:latin typeface="+mn-lt"/>
                </a:rPr>
                <a:t>B</a:t>
              </a:r>
              <a:endParaRPr lang="zh-CN" altLang="en-US" sz="2000" b="1" dirty="0">
                <a:latin typeface="+mn-lt"/>
              </a:endParaRPr>
            </a:p>
          </p:txBody>
        </p:sp>
      </p:grpSp>
      <p:sp>
        <p:nvSpPr>
          <p:cNvPr id="27" name="矩形 26"/>
          <p:cNvSpPr/>
          <p:nvPr/>
        </p:nvSpPr>
        <p:spPr>
          <a:xfrm>
            <a:off x="5032375" y="2846388"/>
            <a:ext cx="385763" cy="400050"/>
          </a:xfrm>
          <a:prstGeom prst="rect">
            <a:avLst/>
          </a:prstGeom>
        </p:spPr>
        <p:txBody>
          <a:bodyPr wrap="none">
            <a:spAutoFit/>
          </a:bodyPr>
          <a:lstStyle/>
          <a:p>
            <a:pPr>
              <a:defRPr/>
            </a:pPr>
            <a:r>
              <a:rPr lang="en-US" altLang="zh-CN" sz="2000" b="1" dirty="0">
                <a:latin typeface="+mn-lt"/>
              </a:rPr>
              <a:t>C</a:t>
            </a:r>
            <a:endParaRPr lang="zh-CN" altLang="en-US" sz="2000" b="1" dirty="0">
              <a:latin typeface="+mn-lt"/>
            </a:endParaRPr>
          </a:p>
        </p:txBody>
      </p:sp>
      <p:sp>
        <p:nvSpPr>
          <p:cNvPr id="28" name="矩形 27"/>
          <p:cNvSpPr/>
          <p:nvPr/>
        </p:nvSpPr>
        <p:spPr>
          <a:xfrm>
            <a:off x="6635750" y="2870200"/>
            <a:ext cx="369888" cy="400050"/>
          </a:xfrm>
          <a:prstGeom prst="rect">
            <a:avLst/>
          </a:prstGeom>
        </p:spPr>
        <p:txBody>
          <a:bodyPr wrap="none">
            <a:spAutoFit/>
          </a:bodyPr>
          <a:lstStyle/>
          <a:p>
            <a:pPr>
              <a:defRPr/>
            </a:pPr>
            <a:r>
              <a:rPr lang="en-US" altLang="zh-CN" sz="2000" b="1" dirty="0">
                <a:latin typeface="+mn-lt"/>
              </a:rPr>
              <a:t>D</a:t>
            </a:r>
            <a:endParaRPr lang="zh-CN" altLang="en-US" sz="2000" b="1" dirty="0">
              <a:latin typeface="+mn-lt"/>
            </a:endParaRPr>
          </a:p>
        </p:txBody>
      </p:sp>
      <p:grpSp>
        <p:nvGrpSpPr>
          <p:cNvPr id="41993" name="组合 50"/>
          <p:cNvGrpSpPr/>
          <p:nvPr/>
        </p:nvGrpSpPr>
        <p:grpSpPr bwMode="auto">
          <a:xfrm>
            <a:off x="1406525" y="1922463"/>
            <a:ext cx="6164263" cy="446087"/>
            <a:chOff x="1484680" y="4106000"/>
            <a:chExt cx="6163915" cy="446376"/>
          </a:xfrm>
        </p:grpSpPr>
        <p:cxnSp>
          <p:nvCxnSpPr>
            <p:cNvPr id="42" name="直接连接符 41"/>
            <p:cNvCxnSpPr/>
            <p:nvPr/>
          </p:nvCxnSpPr>
          <p:spPr bwMode="auto">
            <a:xfrm flipV="1">
              <a:off x="1484680" y="4106000"/>
              <a:ext cx="6163915" cy="58775"/>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79952" y="4155244"/>
              <a:ext cx="0" cy="376482"/>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524503" y="4155244"/>
              <a:ext cx="0" cy="376482"/>
            </a:xfrm>
            <a:prstGeom prst="line">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254780" y="4174306"/>
              <a:ext cx="0" cy="378070"/>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894575" y="4155244"/>
              <a:ext cx="0" cy="376482"/>
            </a:xfrm>
            <a:prstGeom prst="line">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flipV="1">
              <a:off x="2940336" y="4117119"/>
              <a:ext cx="2685898" cy="42891"/>
            </a:xfrm>
            <a:prstGeom prst="line">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1994" name="文本框 57"/>
          <p:cNvSpPr txBox="1">
            <a:spLocks noChangeArrowheads="1"/>
          </p:cNvSpPr>
          <p:nvPr/>
        </p:nvSpPr>
        <p:spPr bwMode="auto">
          <a:xfrm>
            <a:off x="3752850" y="2740025"/>
            <a:ext cx="1169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rgbClr val="C00000"/>
                </a:solidFill>
                <a:latin typeface="Century Gothic" panose="020B0502020202020204" pitchFamily="34" charset="0"/>
              </a:rPr>
              <a:t>发送数据</a:t>
            </a:r>
            <a:endParaRPr lang="zh-CN" altLang="en-US" b="1">
              <a:solidFill>
                <a:srgbClr val="C00000"/>
              </a:solidFill>
              <a:latin typeface="Century Gothic" panose="020B0502020202020204" pitchFamily="34" charset="0"/>
            </a:endParaRPr>
          </a:p>
        </p:txBody>
      </p:sp>
      <p:graphicFrame>
        <p:nvGraphicFramePr>
          <p:cNvPr id="3" name="表格 2"/>
          <p:cNvGraphicFramePr>
            <a:graphicFrameLocks noGrp="1"/>
          </p:cNvGraphicFramePr>
          <p:nvPr/>
        </p:nvGraphicFramePr>
        <p:xfrm>
          <a:off x="2978150" y="3297238"/>
          <a:ext cx="3021013" cy="371475"/>
        </p:xfrm>
        <a:graphic>
          <a:graphicData uri="http://schemas.openxmlformats.org/drawingml/2006/table">
            <a:tbl>
              <a:tblPr firstRow="1" bandRow="1">
                <a:tableStyleId>{5940675A-B579-460E-94D1-54222C63F5DA}</a:tableStyleId>
              </a:tblPr>
              <a:tblGrid>
                <a:gridCol w="1007004"/>
                <a:gridCol w="1239010"/>
                <a:gridCol w="774999"/>
              </a:tblGrid>
              <a:tr h="371475">
                <a:tc>
                  <a:txBody>
                    <a:bodyPr/>
                    <a:lstStyle/>
                    <a:p>
                      <a:r>
                        <a:rPr lang="zh-CN" altLang="en-US" sz="1800" b="1" dirty="0"/>
                        <a:t>源</a:t>
                      </a:r>
                      <a:r>
                        <a:rPr lang="en-US" altLang="zh-CN" sz="1800" b="1" dirty="0"/>
                        <a:t>MAC</a:t>
                      </a:r>
                      <a:endParaRPr lang="zh-CN" altLang="en-US" sz="1800" b="1" dirty="0"/>
                    </a:p>
                  </a:txBody>
                  <a:tcPr marL="91410" marR="91410" marT="45798" marB="45798"/>
                </a:tc>
                <a:tc>
                  <a:txBody>
                    <a:bodyPr/>
                    <a:lstStyle/>
                    <a:p>
                      <a:r>
                        <a:rPr lang="zh-CN" altLang="en-US" sz="1800" b="1" dirty="0"/>
                        <a:t>目的</a:t>
                      </a:r>
                      <a:r>
                        <a:rPr lang="en-US" altLang="zh-CN" sz="1800" b="1" dirty="0"/>
                        <a:t>MAC</a:t>
                      </a:r>
                      <a:endParaRPr lang="zh-CN" altLang="en-US" sz="1800" b="1" dirty="0"/>
                    </a:p>
                  </a:txBody>
                  <a:tcPr marL="91410" marR="91410" marT="45798" marB="45798"/>
                </a:tc>
                <a:tc>
                  <a:txBody>
                    <a:bodyPr/>
                    <a:lstStyle/>
                    <a:p>
                      <a:r>
                        <a:rPr lang="zh-CN" altLang="en-US" sz="1800" b="1" dirty="0"/>
                        <a:t>数据</a:t>
                      </a:r>
                      <a:endParaRPr lang="zh-CN" altLang="en-US" sz="1800" b="1" dirty="0"/>
                    </a:p>
                  </a:txBody>
                  <a:tcPr marL="91410" marR="91410" marT="45798" marB="45798"/>
                </a:tc>
              </a:tr>
            </a:tbl>
          </a:graphicData>
        </a:graphic>
      </p:graphicFrame>
      <p:sp>
        <p:nvSpPr>
          <p:cNvPr id="12" name="乘号 11"/>
          <p:cNvSpPr/>
          <p:nvPr/>
        </p:nvSpPr>
        <p:spPr>
          <a:xfrm>
            <a:off x="2076450" y="2974975"/>
            <a:ext cx="258763" cy="22383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乘号 47"/>
          <p:cNvSpPr/>
          <p:nvPr/>
        </p:nvSpPr>
        <p:spPr>
          <a:xfrm>
            <a:off x="7005638" y="2959100"/>
            <a:ext cx="258762" cy="22383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L 形 12"/>
          <p:cNvSpPr/>
          <p:nvPr/>
        </p:nvSpPr>
        <p:spPr>
          <a:xfrm rot="3600000" flipH="1">
            <a:off x="5432425" y="2878138"/>
            <a:ext cx="130175" cy="28892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文本框 14"/>
          <p:cNvSpPr txBox="1">
            <a:spLocks noChangeArrowheads="1"/>
          </p:cNvSpPr>
          <p:nvPr/>
        </p:nvSpPr>
        <p:spPr bwMode="auto">
          <a:xfrm>
            <a:off x="563563" y="1312863"/>
            <a:ext cx="4029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
                <a:srgbClr val="C00000"/>
              </a:buClr>
              <a:buFont typeface="Wingdings" panose="05000000000000000000" pitchFamily="2" charset="2"/>
              <a:buChar char="n"/>
            </a:pPr>
            <a:r>
              <a:rPr lang="zh-CN" altLang="en-US" sz="2200" b="1">
                <a:solidFill>
                  <a:schemeClr val="tx1"/>
                </a:solidFill>
                <a:latin typeface="Century Gothic" panose="020B0502020202020204" pitchFamily="34" charset="0"/>
              </a:rPr>
              <a:t>早期的总线型局域网</a:t>
            </a:r>
            <a:endParaRPr lang="zh-CN" altLang="en-US" sz="2200" b="1">
              <a:solidFill>
                <a:schemeClr val="tx1"/>
              </a:solidFill>
              <a:latin typeface="Century Gothic" panose="020B0502020202020204" pitchFamily="34" charset="0"/>
            </a:endParaRPr>
          </a:p>
        </p:txBody>
      </p:sp>
      <p:sp>
        <p:nvSpPr>
          <p:cNvPr id="49" name="文本框 48"/>
          <p:cNvSpPr txBox="1"/>
          <p:nvPr/>
        </p:nvSpPr>
        <p:spPr>
          <a:xfrm>
            <a:off x="563563" y="3905250"/>
            <a:ext cx="6805612" cy="431800"/>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sz="2200" b="1" dirty="0">
                <a:latin typeface="+mn-lt"/>
              </a:rPr>
              <a:t>使用双绞线和</a:t>
            </a:r>
            <a:r>
              <a:rPr lang="zh-CN" altLang="en-US" sz="2200" b="1" dirty="0">
                <a:solidFill>
                  <a:srgbClr val="0000FF"/>
                </a:solidFill>
                <a:latin typeface="+mn-lt"/>
              </a:rPr>
              <a:t>集线器</a:t>
            </a:r>
            <a:r>
              <a:rPr lang="en-US" altLang="zh-CN" sz="2200" b="1" dirty="0">
                <a:latin typeface="+mn-lt"/>
              </a:rPr>
              <a:t>HUB</a:t>
            </a:r>
            <a:r>
              <a:rPr lang="zh-CN" altLang="en-US" sz="2200" b="1" dirty="0">
                <a:latin typeface="+mn-lt"/>
              </a:rPr>
              <a:t>的星型局域网</a:t>
            </a:r>
            <a:endParaRPr lang="zh-CN" altLang="en-US" sz="2200" b="1" dirty="0">
              <a:latin typeface="+mn-lt"/>
            </a:endParaRPr>
          </a:p>
        </p:txBody>
      </p:sp>
      <p:grpSp>
        <p:nvGrpSpPr>
          <p:cNvPr id="57" name="组合 56"/>
          <p:cNvGrpSpPr/>
          <p:nvPr/>
        </p:nvGrpSpPr>
        <p:grpSpPr bwMode="auto">
          <a:xfrm>
            <a:off x="1489075" y="4591050"/>
            <a:ext cx="2033588" cy="1538288"/>
            <a:chOff x="1187116" y="3863824"/>
            <a:chExt cx="1760693" cy="1836574"/>
          </a:xfrm>
        </p:grpSpPr>
        <p:pic>
          <p:nvPicPr>
            <p:cNvPr id="4201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116" y="5158439"/>
              <a:ext cx="451860" cy="5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3"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4868" y="5158439"/>
              <a:ext cx="442941" cy="53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直接连接符 61"/>
            <p:cNvCxnSpPr/>
            <p:nvPr/>
          </p:nvCxnSpPr>
          <p:spPr bwMode="auto">
            <a:xfrm flipV="1">
              <a:off x="1574716" y="5031346"/>
              <a:ext cx="371106" cy="3278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2015"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9852" y="4676763"/>
              <a:ext cx="615982" cy="43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直接连接符 63"/>
            <p:cNvCxnSpPr>
              <a:stCxn id="42013" idx="0"/>
              <a:endCxn id="42015" idx="3"/>
            </p:cNvCxnSpPr>
            <p:nvPr/>
          </p:nvCxnSpPr>
          <p:spPr bwMode="auto">
            <a:xfrm flipH="1" flipV="1">
              <a:off x="2385651" y="4896779"/>
              <a:ext cx="340868" cy="261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201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1913" y="3863824"/>
              <a:ext cx="451860" cy="5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 name="直接连接符 65"/>
            <p:cNvCxnSpPr>
              <a:stCxn id="42015" idx="0"/>
              <a:endCxn id="42017" idx="2"/>
            </p:cNvCxnSpPr>
            <p:nvPr/>
          </p:nvCxnSpPr>
          <p:spPr bwMode="auto">
            <a:xfrm flipV="1">
              <a:off x="2077771" y="4405888"/>
              <a:ext cx="0" cy="2710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a:spLocks noChangeArrowheads="1"/>
          </p:cNvSpPr>
          <p:nvPr/>
        </p:nvSpPr>
        <p:spPr bwMode="auto">
          <a:xfrm>
            <a:off x="3913188" y="4495800"/>
            <a:ext cx="4772025"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spcAft>
                <a:spcPts val="600"/>
              </a:spcAft>
              <a:buClrTx/>
              <a:buFont typeface="Wingdings" panose="05000000000000000000" pitchFamily="2" charset="2"/>
              <a:buChar char="Ø"/>
            </a:pPr>
            <a:r>
              <a:rPr lang="zh-CN" altLang="en-US" sz="2200" b="1" dirty="0">
                <a:solidFill>
                  <a:schemeClr val="tx1"/>
                </a:solidFill>
                <a:latin typeface="Century Gothic" panose="020B0502020202020204" pitchFamily="34" charset="0"/>
              </a:rPr>
              <a:t>一个端口接收到信号时，将信号整形放大后</a:t>
            </a:r>
            <a:r>
              <a:rPr lang="zh-CN" altLang="en-US" sz="2200" b="1" dirty="0">
                <a:solidFill>
                  <a:srgbClr val="C00000"/>
                </a:solidFill>
                <a:latin typeface="Century Gothic" panose="020B0502020202020204" pitchFamily="34" charset="0"/>
              </a:rPr>
              <a:t>广播</a:t>
            </a:r>
            <a:r>
              <a:rPr lang="zh-CN" altLang="en-US" sz="2200" b="1" dirty="0">
                <a:solidFill>
                  <a:schemeClr val="tx1"/>
                </a:solidFill>
                <a:latin typeface="Century Gothic" panose="020B0502020202020204" pitchFamily="34" charset="0"/>
              </a:rPr>
              <a:t>至所有处于工作状态的端口，只是简单地转发比特。</a:t>
            </a:r>
            <a:endParaRPr lang="zh-CN" altLang="en-US" sz="2200" b="1" dirty="0">
              <a:solidFill>
                <a:schemeClr val="tx1"/>
              </a:solidFill>
              <a:latin typeface="Century Gothic" panose="020B0502020202020204" pitchFamily="34" charset="0"/>
            </a:endParaRPr>
          </a:p>
        </p:txBody>
      </p:sp>
      <p:sp>
        <p:nvSpPr>
          <p:cNvPr id="50"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03288" y="1219200"/>
            <a:ext cx="5756275"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5"/>
          <p:cNvSpPr txBox="1">
            <a:spLocks noChangeArrowheads="1"/>
          </p:cNvSpPr>
          <p:nvPr/>
        </p:nvSpPr>
        <p:spPr bwMode="auto">
          <a:xfrm>
            <a:off x="6659563" y="2268032"/>
            <a:ext cx="221297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200" b="1" dirty="0">
                <a:solidFill>
                  <a:schemeClr val="tx1"/>
                </a:solidFill>
                <a:latin typeface="Century Gothic" panose="020B0502020202020204" pitchFamily="34" charset="0"/>
              </a:rPr>
              <a:t>使用集线器扩展局域网，</a:t>
            </a:r>
            <a:r>
              <a:rPr lang="zh-CN" altLang="en-US" sz="2200" b="1" dirty="0">
                <a:solidFill>
                  <a:srgbClr val="C00000"/>
                </a:solidFill>
                <a:latin typeface="Century Gothic" panose="020B0502020202020204" pitchFamily="34" charset="0"/>
              </a:rPr>
              <a:t>同一时刻网络上只能传输一组数据。</a:t>
            </a:r>
            <a:endParaRPr lang="zh-CN" altLang="en-US" sz="2200" b="1" dirty="0">
              <a:solidFill>
                <a:srgbClr val="C00000"/>
              </a:solidFill>
              <a:latin typeface="Century Gothic" panose="020B0502020202020204" pitchFamily="34" charset="0"/>
            </a:endParaRPr>
          </a:p>
        </p:txBody>
      </p:sp>
      <p:sp>
        <p:nvSpPr>
          <p:cNvPr id="44037" name="文本框 6"/>
          <p:cNvSpPr txBox="1">
            <a:spLocks noChangeArrowheads="1"/>
          </p:cNvSpPr>
          <p:nvPr/>
        </p:nvSpPr>
        <p:spPr bwMode="auto">
          <a:xfrm>
            <a:off x="4533900" y="1252538"/>
            <a:ext cx="19288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chemeClr val="tx1"/>
                </a:solidFill>
                <a:latin typeface="Century Gothic" panose="020B0502020202020204" pitchFamily="34" charset="0"/>
              </a:rPr>
              <a:t>更大的碰撞域</a:t>
            </a:r>
            <a:endParaRPr lang="zh-CN" altLang="en-US" sz="2200" b="1">
              <a:solidFill>
                <a:schemeClr val="tx1"/>
              </a:solidFill>
              <a:latin typeface="Century Gothic" panose="020B0502020202020204" pitchFamily="34"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419600"/>
            <a:ext cx="19050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p:nvGrpSpPr>
        <p:grpSpPr bwMode="auto">
          <a:xfrm>
            <a:off x="1406525" y="3849688"/>
            <a:ext cx="5080000" cy="509587"/>
            <a:chOff x="891061" y="3808651"/>
            <a:chExt cx="5079550" cy="510379"/>
          </a:xfrm>
        </p:grpSpPr>
        <p:sp>
          <p:nvSpPr>
            <p:cNvPr id="44043" name="文本框 8"/>
            <p:cNvSpPr txBox="1">
              <a:spLocks noChangeArrowheads="1"/>
            </p:cNvSpPr>
            <p:nvPr/>
          </p:nvSpPr>
          <p:spPr bwMode="auto">
            <a:xfrm>
              <a:off x="891061" y="3808651"/>
              <a:ext cx="1321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rgbClr val="0000FF"/>
                  </a:solidFill>
                  <a:latin typeface="Century Gothic" panose="020B0502020202020204" pitchFamily="34" charset="0"/>
                </a:rPr>
                <a:t>集线器</a:t>
              </a:r>
              <a:endParaRPr lang="zh-CN" altLang="en-US" sz="2400" b="1">
                <a:solidFill>
                  <a:srgbClr val="0000FF"/>
                </a:solidFill>
                <a:latin typeface="Century Gothic" panose="020B0502020202020204" pitchFamily="34" charset="0"/>
              </a:endParaRPr>
            </a:p>
          </p:txBody>
        </p:sp>
        <p:sp>
          <p:nvSpPr>
            <p:cNvPr id="44044" name="矩形 10"/>
            <p:cNvSpPr>
              <a:spLocks noChangeArrowheads="1"/>
            </p:cNvSpPr>
            <p:nvPr/>
          </p:nvSpPr>
          <p:spPr bwMode="auto">
            <a:xfrm>
              <a:off x="4862615" y="3857365"/>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rgbClr val="0000FF"/>
                  </a:solidFill>
                  <a:latin typeface="Century Gothic" panose="020B0502020202020204" pitchFamily="34" charset="0"/>
                </a:rPr>
                <a:t>交换机</a:t>
              </a:r>
              <a:endParaRPr lang="zh-CN" altLang="en-US" sz="2400" b="1">
                <a:solidFill>
                  <a:srgbClr val="0000FF"/>
                </a:solidFill>
                <a:latin typeface="Century Gothic" panose="020B0502020202020204" pitchFamily="34" charset="0"/>
              </a:endParaRPr>
            </a:p>
          </p:txBody>
        </p:sp>
        <p:sp>
          <p:nvSpPr>
            <p:cNvPr id="12" name="右箭头 11"/>
            <p:cNvSpPr/>
            <p:nvPr/>
          </p:nvSpPr>
          <p:spPr>
            <a:xfrm flipV="1">
              <a:off x="2953041" y="4039196"/>
              <a:ext cx="1071467" cy="96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9838" y="4419600"/>
            <a:ext cx="1973262"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右箭头 14"/>
          <p:cNvSpPr/>
          <p:nvPr/>
        </p:nvSpPr>
        <p:spPr>
          <a:xfrm flipV="1">
            <a:off x="3471863" y="5661025"/>
            <a:ext cx="1071562" cy="96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7023100" y="4079875"/>
            <a:ext cx="2112963" cy="1177925"/>
          </a:xfrm>
          <a:prstGeom prst="rect">
            <a:avLst/>
          </a:prstGeom>
          <a:noFill/>
        </p:spPr>
        <p:txBody>
          <a:bodyPr>
            <a:spAutoFit/>
          </a:bodyPr>
          <a:lstStyle/>
          <a:p>
            <a:pPr>
              <a:lnSpc>
                <a:spcPct val="110000"/>
              </a:lnSpc>
              <a:defRPr/>
            </a:pPr>
            <a:r>
              <a:rPr lang="zh-CN" altLang="en-US" sz="2200" b="1" dirty="0">
                <a:latin typeface="+mn-lt"/>
              </a:rPr>
              <a:t>交换机：根据目标</a:t>
            </a:r>
            <a:r>
              <a:rPr lang="en-US" altLang="zh-CN" sz="2200" b="1" dirty="0">
                <a:latin typeface="+mn-lt"/>
              </a:rPr>
              <a:t>MAC</a:t>
            </a:r>
            <a:r>
              <a:rPr lang="zh-CN" altLang="en-US" sz="2200" b="1" dirty="0">
                <a:latin typeface="+mn-lt"/>
              </a:rPr>
              <a:t>地址定点转发</a:t>
            </a:r>
            <a:endParaRPr lang="zh-CN" altLang="en-US" sz="2200" b="1" dirty="0">
              <a:latin typeface="+mn-lt"/>
            </a:endParaRPr>
          </a:p>
        </p:txBody>
      </p:sp>
      <p:sp>
        <p:nvSpPr>
          <p:cNvPr id="1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65020" y="4922838"/>
            <a:ext cx="8737760" cy="1600438"/>
          </a:xfrm>
          <a:prstGeom prst="rect">
            <a:avLst/>
          </a:prstGeom>
          <a:noFill/>
        </p:spPr>
        <p:txBody>
          <a:bodyPr wrap="square">
            <a:spAutoFit/>
          </a:bodyPr>
          <a:lstStyle/>
          <a:p>
            <a:pPr marL="342900" indent="-342900" algn="just">
              <a:lnSpc>
                <a:spcPct val="110000"/>
              </a:lnSpc>
              <a:spcBef>
                <a:spcPts val="600"/>
              </a:spcBef>
              <a:buClr>
                <a:srgbClr val="C00000"/>
              </a:buClr>
              <a:buFont typeface="Wingdings" panose="05000000000000000000" pitchFamily="2" charset="2"/>
              <a:buChar char="n"/>
              <a:defRPr/>
            </a:pPr>
            <a:r>
              <a:rPr lang="zh-CN" altLang="en-US" sz="2000" b="1" dirty="0">
                <a:latin typeface="+mn-lt"/>
              </a:rPr>
              <a:t>收到数据帧后，在帧交换表中查找目的</a:t>
            </a:r>
            <a:r>
              <a:rPr lang="en-US" altLang="zh-CN" sz="2000" b="1" dirty="0">
                <a:latin typeface="+mn-lt"/>
              </a:rPr>
              <a:t>MAC</a:t>
            </a:r>
            <a:r>
              <a:rPr lang="zh-CN" altLang="en-US" sz="2000" b="1" dirty="0">
                <a:latin typeface="+mn-lt"/>
              </a:rPr>
              <a:t>地址所对应的接口号，然后通过该接口转发帧。</a:t>
            </a:r>
            <a:endParaRPr lang="en-US" altLang="zh-CN" sz="2000" b="1" dirty="0">
              <a:latin typeface="+mn-lt"/>
            </a:endParaRPr>
          </a:p>
          <a:p>
            <a:pPr marL="342900" indent="-342900" algn="just">
              <a:lnSpc>
                <a:spcPct val="110000"/>
              </a:lnSpc>
              <a:spcBef>
                <a:spcPts val="600"/>
              </a:spcBef>
              <a:buClr>
                <a:srgbClr val="C00000"/>
              </a:buClr>
              <a:buFont typeface="Wingdings" panose="05000000000000000000" pitchFamily="2" charset="2"/>
              <a:buChar char="n"/>
              <a:defRPr/>
            </a:pPr>
            <a:r>
              <a:rPr lang="zh-CN" altLang="en-US" sz="2000" b="1" dirty="0"/>
              <a:t>交换机具有</a:t>
            </a:r>
            <a:r>
              <a:rPr lang="zh-CN" altLang="en-US" sz="2000" b="1" dirty="0">
                <a:solidFill>
                  <a:srgbClr val="C00000"/>
                </a:solidFill>
              </a:rPr>
              <a:t>并行性</a:t>
            </a:r>
            <a:r>
              <a:rPr lang="zh-CN" altLang="en-US" sz="2000" b="1" dirty="0"/>
              <a:t>，能同时连通多对接口，使</a:t>
            </a:r>
            <a:r>
              <a:rPr lang="zh-CN" altLang="en-US" sz="2000" b="1" dirty="0">
                <a:solidFill>
                  <a:srgbClr val="C00000"/>
                </a:solidFill>
              </a:rPr>
              <a:t>多对主机同时通信</a:t>
            </a:r>
            <a:r>
              <a:rPr lang="zh-CN" altLang="en-US" sz="2000" b="1" dirty="0"/>
              <a:t>，无碰撞。</a:t>
            </a:r>
            <a:endParaRPr lang="en-US" altLang="zh-CN" sz="2000" b="1" dirty="0">
              <a:latin typeface="+mn-lt"/>
            </a:endParaRPr>
          </a:p>
          <a:p>
            <a:pPr marL="342900" indent="-342900" algn="just">
              <a:lnSpc>
                <a:spcPct val="110000"/>
              </a:lnSpc>
              <a:spcBef>
                <a:spcPts val="600"/>
              </a:spcBef>
              <a:buClr>
                <a:srgbClr val="C00000"/>
              </a:buClr>
              <a:buFont typeface="Wingdings" panose="05000000000000000000" pitchFamily="2" charset="2"/>
              <a:buChar char="n"/>
              <a:defRPr/>
            </a:pPr>
            <a:r>
              <a:rPr lang="zh-CN" altLang="en-US" sz="2000" b="1" dirty="0">
                <a:solidFill>
                  <a:srgbClr val="C00000"/>
                </a:solidFill>
                <a:latin typeface="+mn-lt"/>
              </a:rPr>
              <a:t>即插即用设备</a:t>
            </a:r>
            <a:r>
              <a:rPr lang="zh-CN" altLang="en-US" sz="2000" b="1" dirty="0">
                <a:latin typeface="+mn-lt"/>
              </a:rPr>
              <a:t>，内部的帧交换表是自学习算法逐渐建立起来的。</a:t>
            </a:r>
            <a:endParaRPr lang="zh-CN" altLang="en-US" sz="2000" b="1" dirty="0">
              <a:latin typeface="+mn-lt"/>
            </a:endParaRPr>
          </a:p>
        </p:txBody>
      </p:sp>
      <p:sp>
        <p:nvSpPr>
          <p:cNvPr id="45060" name="矩形 35"/>
          <p:cNvSpPr>
            <a:spLocks noChangeArrowheads="1"/>
          </p:cNvSpPr>
          <p:nvPr/>
        </p:nvSpPr>
        <p:spPr bwMode="auto">
          <a:xfrm>
            <a:off x="422275" y="1171575"/>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rgbClr val="0000FF"/>
                </a:solidFill>
                <a:latin typeface="Century Gothic" panose="020B0502020202020204" pitchFamily="34" charset="0"/>
              </a:rPr>
              <a:t>交换机</a:t>
            </a:r>
            <a:endParaRPr lang="zh-CN" altLang="en-US" sz="2400">
              <a:solidFill>
                <a:srgbClr val="0000FF"/>
              </a:solidFill>
              <a:latin typeface="Century Gothic" panose="020B0502020202020204" pitchFamily="34" charset="0"/>
            </a:endParaRPr>
          </a:p>
        </p:txBody>
      </p:sp>
      <p:grpSp>
        <p:nvGrpSpPr>
          <p:cNvPr id="45061" name="组合 48"/>
          <p:cNvGrpSpPr/>
          <p:nvPr/>
        </p:nvGrpSpPr>
        <p:grpSpPr bwMode="auto">
          <a:xfrm>
            <a:off x="963613" y="1600200"/>
            <a:ext cx="2754312" cy="2820988"/>
            <a:chOff x="153029" y="2702930"/>
            <a:chExt cx="3519659" cy="3183168"/>
          </a:xfrm>
        </p:grpSpPr>
        <p:grpSp>
          <p:nvGrpSpPr>
            <p:cNvPr id="45102" name="组合 34"/>
            <p:cNvGrpSpPr/>
            <p:nvPr/>
          </p:nvGrpSpPr>
          <p:grpSpPr bwMode="auto">
            <a:xfrm>
              <a:off x="153029" y="2702930"/>
              <a:ext cx="3502097" cy="3131586"/>
              <a:chOff x="261679" y="2553341"/>
              <a:chExt cx="3502097" cy="3131586"/>
            </a:xfrm>
          </p:grpSpPr>
          <p:sp>
            <p:nvSpPr>
              <p:cNvPr id="7" name="矩形 6"/>
              <p:cNvSpPr/>
              <p:nvPr/>
            </p:nvSpPr>
            <p:spPr>
              <a:xfrm>
                <a:off x="1192816" y="2553341"/>
                <a:ext cx="1708100" cy="31312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1192816" y="2773673"/>
                <a:ext cx="387467" cy="3278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1</a:t>
                </a:r>
                <a:endParaRPr lang="zh-CN" altLang="en-US" sz="2200" b="1" dirty="0">
                  <a:solidFill>
                    <a:schemeClr val="tx1"/>
                  </a:solidFill>
                </a:endParaRPr>
              </a:p>
            </p:txBody>
          </p:sp>
          <p:sp>
            <p:nvSpPr>
              <p:cNvPr id="9" name="矩形 8"/>
              <p:cNvSpPr/>
              <p:nvPr/>
            </p:nvSpPr>
            <p:spPr>
              <a:xfrm>
                <a:off x="1182673" y="3939819"/>
                <a:ext cx="387466" cy="329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2</a:t>
                </a:r>
                <a:endParaRPr lang="zh-CN" altLang="en-US" sz="2200" b="1" dirty="0">
                  <a:solidFill>
                    <a:schemeClr val="tx1"/>
                  </a:solidFill>
                </a:endParaRPr>
              </a:p>
            </p:txBody>
          </p:sp>
          <p:sp>
            <p:nvSpPr>
              <p:cNvPr id="10" name="矩形 9"/>
              <p:cNvSpPr/>
              <p:nvPr/>
            </p:nvSpPr>
            <p:spPr>
              <a:xfrm>
                <a:off x="1186731" y="4973409"/>
                <a:ext cx="387466" cy="3278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3</a:t>
                </a:r>
                <a:endParaRPr lang="zh-CN" altLang="en-US" sz="2200" b="1" dirty="0">
                  <a:solidFill>
                    <a:schemeClr val="tx1"/>
                  </a:solidFill>
                </a:endParaRPr>
              </a:p>
            </p:txBody>
          </p:sp>
          <p:sp>
            <p:nvSpPr>
              <p:cNvPr id="11" name="矩形 10"/>
              <p:cNvSpPr/>
              <p:nvPr/>
            </p:nvSpPr>
            <p:spPr>
              <a:xfrm>
                <a:off x="2503306" y="2773673"/>
                <a:ext cx="387467" cy="3278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4</a:t>
                </a:r>
                <a:endParaRPr lang="zh-CN" altLang="en-US" sz="2200" b="1" dirty="0">
                  <a:solidFill>
                    <a:schemeClr val="tx1"/>
                  </a:solidFill>
                </a:endParaRPr>
              </a:p>
            </p:txBody>
          </p:sp>
          <p:sp>
            <p:nvSpPr>
              <p:cNvPr id="12" name="矩形 11"/>
              <p:cNvSpPr/>
              <p:nvPr/>
            </p:nvSpPr>
            <p:spPr>
              <a:xfrm>
                <a:off x="2495191" y="3939819"/>
                <a:ext cx="387467" cy="329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5</a:t>
                </a:r>
                <a:endParaRPr lang="zh-CN" altLang="en-US" sz="2200" b="1" dirty="0">
                  <a:solidFill>
                    <a:schemeClr val="tx1"/>
                  </a:solidFill>
                </a:endParaRPr>
              </a:p>
            </p:txBody>
          </p:sp>
          <p:sp>
            <p:nvSpPr>
              <p:cNvPr id="13" name="矩形 12"/>
              <p:cNvSpPr/>
              <p:nvPr/>
            </p:nvSpPr>
            <p:spPr>
              <a:xfrm>
                <a:off x="2497221" y="4973409"/>
                <a:ext cx="387466" cy="3278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00" b="1" dirty="0">
                    <a:solidFill>
                      <a:schemeClr val="tx1"/>
                    </a:solidFill>
                  </a:rPr>
                  <a:t>6</a:t>
                </a:r>
                <a:endParaRPr lang="zh-CN" altLang="en-US" sz="2200" b="1" dirty="0">
                  <a:solidFill>
                    <a:schemeClr val="tx1"/>
                  </a:solidFill>
                </a:endParaRPr>
              </a:p>
            </p:txBody>
          </p:sp>
          <p:cxnSp>
            <p:nvCxnSpPr>
              <p:cNvPr id="15" name="直接箭头连接符 14"/>
              <p:cNvCxnSpPr>
                <a:stCxn id="8" idx="3"/>
                <a:endCxn id="11" idx="1"/>
              </p:cNvCxnSpPr>
              <p:nvPr/>
            </p:nvCxnSpPr>
            <p:spPr>
              <a:xfrm>
                <a:off x="1580283" y="2936682"/>
                <a:ext cx="923022" cy="0"/>
              </a:xfrm>
              <a:prstGeom prst="straightConnector1">
                <a:avLst/>
              </a:prstGeom>
              <a:ln w="28575">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a:off x="1446394" y="4054463"/>
                <a:ext cx="312408" cy="1255713"/>
              </a:xfrm>
              <a:prstGeom prst="arc">
                <a:avLst>
                  <a:gd name="adj1" fmla="val 16354408"/>
                  <a:gd name="adj2" fmla="val 5166455"/>
                </a:avLst>
              </a:prstGeom>
              <a:ln w="28575">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弧形 17"/>
              <p:cNvSpPr/>
              <p:nvPr/>
            </p:nvSpPr>
            <p:spPr>
              <a:xfrm flipH="1">
                <a:off x="2276100" y="4006098"/>
                <a:ext cx="357037" cy="1280790"/>
              </a:xfrm>
              <a:prstGeom prst="arc">
                <a:avLst>
                  <a:gd name="adj1" fmla="val 16354408"/>
                  <a:gd name="adj2" fmla="val 5166455"/>
                </a:avLst>
              </a:prstGeom>
              <a:ln w="28575">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9" name="直接连接符 18"/>
              <p:cNvCxnSpPr>
                <a:stCxn id="8" idx="1"/>
                <a:endCxn id="45120" idx="3"/>
              </p:cNvCxnSpPr>
              <p:nvPr/>
            </p:nvCxnSpPr>
            <p:spPr bwMode="auto">
              <a:xfrm flipH="1">
                <a:off x="835778" y="2936682"/>
                <a:ext cx="357037" cy="5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20"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3584" y="2715418"/>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a:endCxn id="45122" idx="3"/>
              </p:cNvCxnSpPr>
              <p:nvPr/>
            </p:nvCxnSpPr>
            <p:spPr bwMode="auto">
              <a:xfrm flipH="1">
                <a:off x="815492" y="4113577"/>
                <a:ext cx="357037" cy="53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22"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94022" y="3892286"/>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p:cNvCxnSpPr>
                <a:endCxn id="45124" idx="3"/>
              </p:cNvCxnSpPr>
              <p:nvPr/>
            </p:nvCxnSpPr>
            <p:spPr bwMode="auto">
              <a:xfrm flipH="1">
                <a:off x="783034" y="5134627"/>
                <a:ext cx="357037" cy="53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24"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1679" y="4913240"/>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bwMode="auto">
              <a:xfrm flipH="1">
                <a:off x="2941488" y="2942057"/>
                <a:ext cx="357037" cy="53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2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41881" y="2715418"/>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连接符 29"/>
              <p:cNvCxnSpPr/>
              <p:nvPr/>
            </p:nvCxnSpPr>
            <p:spPr bwMode="auto">
              <a:xfrm flipH="1">
                <a:off x="2909030" y="4118951"/>
                <a:ext cx="357037" cy="5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2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08750" y="3892286"/>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直接连接符 31"/>
              <p:cNvCxnSpPr/>
              <p:nvPr/>
            </p:nvCxnSpPr>
            <p:spPr bwMode="auto">
              <a:xfrm flipH="1">
                <a:off x="2941488" y="5161496"/>
                <a:ext cx="357037" cy="5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5130"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41881" y="4935467"/>
                <a:ext cx="521895" cy="4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文本框 37"/>
            <p:cNvSpPr txBox="1"/>
            <p:nvPr/>
          </p:nvSpPr>
          <p:spPr>
            <a:xfrm>
              <a:off x="274746" y="3315560"/>
              <a:ext cx="503098" cy="369011"/>
            </a:xfrm>
            <a:prstGeom prst="rect">
              <a:avLst/>
            </a:prstGeom>
            <a:noFill/>
          </p:spPr>
          <p:txBody>
            <a:bodyPr>
              <a:spAutoFit/>
            </a:bodyPr>
            <a:lstStyle/>
            <a:p>
              <a:pPr>
                <a:defRPr/>
              </a:pPr>
              <a:r>
                <a:rPr lang="en-US" altLang="zh-CN" b="1" dirty="0">
                  <a:latin typeface="+mn-lt"/>
                </a:rPr>
                <a:t>A</a:t>
              </a:r>
              <a:endParaRPr lang="zh-CN" altLang="en-US" b="1" dirty="0">
                <a:latin typeface="+mn-lt"/>
              </a:endParaRPr>
            </a:p>
          </p:txBody>
        </p:sp>
        <p:sp>
          <p:nvSpPr>
            <p:cNvPr id="39" name="文本框 38"/>
            <p:cNvSpPr txBox="1"/>
            <p:nvPr/>
          </p:nvSpPr>
          <p:spPr>
            <a:xfrm>
              <a:off x="230117" y="4449463"/>
              <a:ext cx="503098" cy="369011"/>
            </a:xfrm>
            <a:prstGeom prst="rect">
              <a:avLst/>
            </a:prstGeom>
            <a:noFill/>
          </p:spPr>
          <p:txBody>
            <a:bodyPr>
              <a:spAutoFit/>
            </a:bodyPr>
            <a:lstStyle/>
            <a:p>
              <a:pPr>
                <a:defRPr/>
              </a:pPr>
              <a:r>
                <a:rPr lang="en-US" altLang="zh-CN" b="1" dirty="0">
                  <a:latin typeface="+mn-lt"/>
                </a:rPr>
                <a:t>B</a:t>
              </a:r>
              <a:endParaRPr lang="zh-CN" altLang="en-US" b="1" dirty="0">
                <a:latin typeface="+mn-lt"/>
              </a:endParaRPr>
            </a:p>
          </p:txBody>
        </p:sp>
        <p:sp>
          <p:nvSpPr>
            <p:cNvPr id="40" name="文本框 39"/>
            <p:cNvSpPr txBox="1"/>
            <p:nvPr/>
          </p:nvSpPr>
          <p:spPr>
            <a:xfrm>
              <a:off x="203744" y="5465138"/>
              <a:ext cx="501070" cy="369011"/>
            </a:xfrm>
            <a:prstGeom prst="rect">
              <a:avLst/>
            </a:prstGeom>
            <a:noFill/>
          </p:spPr>
          <p:txBody>
            <a:bodyPr>
              <a:spAutoFit/>
            </a:bodyPr>
            <a:lstStyle/>
            <a:p>
              <a:pPr>
                <a:defRPr/>
              </a:pPr>
              <a:r>
                <a:rPr lang="en-US" altLang="zh-CN" b="1" dirty="0">
                  <a:latin typeface="+mn-lt"/>
                </a:rPr>
                <a:t>C</a:t>
              </a:r>
              <a:endParaRPr lang="zh-CN" altLang="en-US" b="1" dirty="0">
                <a:latin typeface="+mn-lt"/>
              </a:endParaRPr>
            </a:p>
          </p:txBody>
        </p:sp>
        <p:sp>
          <p:nvSpPr>
            <p:cNvPr id="41" name="文本框 40"/>
            <p:cNvSpPr txBox="1"/>
            <p:nvPr/>
          </p:nvSpPr>
          <p:spPr>
            <a:xfrm>
              <a:off x="3169590" y="3251073"/>
              <a:ext cx="503098" cy="369011"/>
            </a:xfrm>
            <a:prstGeom prst="rect">
              <a:avLst/>
            </a:prstGeom>
            <a:noFill/>
          </p:spPr>
          <p:txBody>
            <a:bodyPr>
              <a:spAutoFit/>
            </a:bodyPr>
            <a:lstStyle/>
            <a:p>
              <a:pPr>
                <a:defRPr/>
              </a:pPr>
              <a:r>
                <a:rPr lang="en-US" altLang="zh-CN" b="1" dirty="0">
                  <a:latin typeface="+mn-lt"/>
                </a:rPr>
                <a:t>D</a:t>
              </a:r>
              <a:endParaRPr lang="zh-CN" altLang="en-US" b="1" dirty="0">
                <a:latin typeface="+mn-lt"/>
              </a:endParaRPr>
            </a:p>
          </p:txBody>
        </p:sp>
        <p:sp>
          <p:nvSpPr>
            <p:cNvPr id="42" name="文本框 41"/>
            <p:cNvSpPr txBox="1"/>
            <p:nvPr/>
          </p:nvSpPr>
          <p:spPr>
            <a:xfrm>
              <a:off x="3169590" y="4411845"/>
              <a:ext cx="503098" cy="370803"/>
            </a:xfrm>
            <a:prstGeom prst="rect">
              <a:avLst/>
            </a:prstGeom>
            <a:noFill/>
          </p:spPr>
          <p:txBody>
            <a:bodyPr>
              <a:spAutoFit/>
            </a:bodyPr>
            <a:lstStyle/>
            <a:p>
              <a:pPr>
                <a:defRPr/>
              </a:pPr>
              <a:r>
                <a:rPr lang="en-US" altLang="zh-CN" b="1" dirty="0">
                  <a:latin typeface="+mn-lt"/>
                </a:rPr>
                <a:t>E</a:t>
              </a:r>
              <a:endParaRPr lang="zh-CN" altLang="en-US" b="1" dirty="0">
                <a:latin typeface="+mn-lt"/>
              </a:endParaRPr>
            </a:p>
          </p:txBody>
        </p:sp>
        <p:sp>
          <p:nvSpPr>
            <p:cNvPr id="43" name="文本框 42"/>
            <p:cNvSpPr txBox="1"/>
            <p:nvPr/>
          </p:nvSpPr>
          <p:spPr>
            <a:xfrm>
              <a:off x="3151333" y="5517087"/>
              <a:ext cx="503098" cy="369011"/>
            </a:xfrm>
            <a:prstGeom prst="rect">
              <a:avLst/>
            </a:prstGeom>
            <a:noFill/>
          </p:spPr>
          <p:txBody>
            <a:bodyPr>
              <a:spAutoFit/>
            </a:bodyPr>
            <a:lstStyle/>
            <a:p>
              <a:pPr>
                <a:defRPr/>
              </a:pPr>
              <a:r>
                <a:rPr lang="en-US" altLang="zh-CN" b="1" dirty="0">
                  <a:latin typeface="+mn-lt"/>
                </a:rPr>
                <a:t>F</a:t>
              </a:r>
              <a:endParaRPr lang="zh-CN" altLang="en-US" b="1" dirty="0">
                <a:latin typeface="+mn-lt"/>
              </a:endParaRPr>
            </a:p>
          </p:txBody>
        </p:sp>
      </p:grpSp>
      <p:graphicFrame>
        <p:nvGraphicFramePr>
          <p:cNvPr id="45" name="表格 44"/>
          <p:cNvGraphicFramePr>
            <a:graphicFrameLocks noGrp="1"/>
          </p:cNvGraphicFramePr>
          <p:nvPr/>
        </p:nvGraphicFramePr>
        <p:xfrm>
          <a:off x="6281738" y="1790700"/>
          <a:ext cx="2670175" cy="371475"/>
        </p:xfrm>
        <a:graphic>
          <a:graphicData uri="http://schemas.openxmlformats.org/drawingml/2006/table">
            <a:tbl>
              <a:tblPr firstRow="1" bandRow="1">
                <a:tableStyleId>{5940675A-B579-460E-94D1-54222C63F5DA}</a:tableStyleId>
              </a:tblPr>
              <a:tblGrid>
                <a:gridCol w="890058"/>
                <a:gridCol w="955067"/>
                <a:gridCol w="825050"/>
              </a:tblGrid>
              <a:tr h="371475">
                <a:tc>
                  <a:txBody>
                    <a:bodyPr/>
                    <a:lstStyle/>
                    <a:p>
                      <a:r>
                        <a:rPr lang="en-US" altLang="zh-CN" sz="1800" b="1" dirty="0"/>
                        <a:t>MAC</a:t>
                      </a:r>
                      <a:r>
                        <a:rPr lang="en-US" altLang="zh-CN" sz="1800" b="1" baseline="-25000" dirty="0"/>
                        <a:t>A</a:t>
                      </a:r>
                      <a:endParaRPr lang="zh-CN" altLang="en-US" sz="1800" b="1" baseline="-25000" dirty="0"/>
                    </a:p>
                  </a:txBody>
                  <a:tcPr marL="91446" marR="91446" marT="45798" marB="45798"/>
                </a:tc>
                <a:tc>
                  <a:txBody>
                    <a:bodyPr/>
                    <a:lstStyle/>
                    <a:p>
                      <a:r>
                        <a:rPr lang="en-US" altLang="zh-CN" sz="1800" b="1" dirty="0"/>
                        <a:t>MAC</a:t>
                      </a:r>
                      <a:r>
                        <a:rPr lang="en-US" altLang="zh-CN" sz="1800" b="1" baseline="-25000" dirty="0"/>
                        <a:t>D</a:t>
                      </a:r>
                      <a:endParaRPr lang="zh-CN" altLang="en-US" sz="1800" b="1" baseline="-25000" dirty="0"/>
                    </a:p>
                  </a:txBody>
                  <a:tcPr marL="91446" marR="91446" marT="45798" marB="45798"/>
                </a:tc>
                <a:tc>
                  <a:txBody>
                    <a:bodyPr/>
                    <a:lstStyle/>
                    <a:p>
                      <a:r>
                        <a:rPr lang="zh-CN" altLang="en-US" sz="1800" b="1" dirty="0"/>
                        <a:t>数据</a:t>
                      </a:r>
                      <a:endParaRPr lang="zh-CN" altLang="en-US" sz="1800" b="1" dirty="0"/>
                    </a:p>
                  </a:txBody>
                  <a:tcPr marL="91446" marR="91446" marT="45798" marB="45798"/>
                </a:tc>
              </a:tr>
            </a:tbl>
          </a:graphicData>
        </a:graphic>
      </p:graphicFrame>
      <p:sp>
        <p:nvSpPr>
          <p:cNvPr id="46" name="L 形 45"/>
          <p:cNvSpPr/>
          <p:nvPr/>
        </p:nvSpPr>
        <p:spPr>
          <a:xfrm rot="3600000" flipH="1">
            <a:off x="6236799" y="3321038"/>
            <a:ext cx="130175" cy="28892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7" name="表格 46"/>
          <p:cNvGraphicFramePr>
            <a:graphicFrameLocks noGrp="1"/>
          </p:cNvGraphicFramePr>
          <p:nvPr/>
        </p:nvGraphicFramePr>
        <p:xfrm>
          <a:off x="4092575" y="1795463"/>
          <a:ext cx="2035175" cy="2595565"/>
        </p:xfrm>
        <a:graphic>
          <a:graphicData uri="http://schemas.openxmlformats.org/drawingml/2006/table">
            <a:tbl>
              <a:tblPr firstRow="1" bandRow="1">
                <a:tableStyleId>{5940675A-B579-460E-94D1-54222C63F5DA}</a:tableStyleId>
              </a:tblPr>
              <a:tblGrid>
                <a:gridCol w="1230341"/>
                <a:gridCol w="804834"/>
              </a:tblGrid>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baseline="0" dirty="0">
                          <a:latin typeface="+mn-lt"/>
                          <a:ea typeface="+mn-ea"/>
                        </a:rPr>
                        <a:t>MAC</a:t>
                      </a:r>
                      <a:r>
                        <a:rPr lang="zh-CN" altLang="en-US" sz="1800" b="1" baseline="0" dirty="0">
                          <a:latin typeface="+mn-lt"/>
                          <a:ea typeface="+mn-ea"/>
                        </a:rPr>
                        <a:t>地址</a:t>
                      </a:r>
                      <a:endParaRPr lang="zh-CN" altLang="en-US" sz="1800" b="1" baseline="0" dirty="0">
                        <a:latin typeface="+mn-lt"/>
                        <a:ea typeface="+mn-ea"/>
                      </a:endParaRPr>
                    </a:p>
                  </a:txBody>
                  <a:tcPr marL="91391" marR="91391" marT="45714" marB="45714"/>
                </a:tc>
                <a:tc>
                  <a:txBody>
                    <a:bodyPr/>
                    <a:lstStyle/>
                    <a:p>
                      <a:pPr algn="ctr"/>
                      <a:r>
                        <a:rPr lang="zh-CN" altLang="en-US" sz="1800" b="1" dirty="0">
                          <a:latin typeface="+mn-lt"/>
                          <a:ea typeface="+mn-ea"/>
                        </a:rPr>
                        <a:t>接口</a:t>
                      </a:r>
                      <a:endParaRPr lang="zh-CN" altLang="en-US" sz="1800" b="1" dirty="0">
                        <a:latin typeface="+mn-lt"/>
                        <a:ea typeface="+mn-ea"/>
                      </a:endParaRPr>
                    </a:p>
                  </a:txBody>
                  <a:tcPr marL="91391" marR="91391" marT="45714" marB="45714"/>
                </a:tc>
              </a:tr>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dirty="0"/>
                        <a:t>MAC</a:t>
                      </a:r>
                      <a:r>
                        <a:rPr lang="en-US" altLang="zh-CN" sz="1800" b="1" baseline="-25000" dirty="0"/>
                        <a:t>A</a:t>
                      </a:r>
                      <a:endParaRPr lang="zh-CN" altLang="en-US" sz="1800" b="1" baseline="-25000" dirty="0"/>
                    </a:p>
                  </a:txBody>
                  <a:tcPr marL="91391" marR="91391" marT="45714" marB="45714"/>
                </a:tc>
                <a:tc>
                  <a:txBody>
                    <a:bodyPr/>
                    <a:lstStyle/>
                    <a:p>
                      <a:pPr algn="ctr"/>
                      <a:r>
                        <a:rPr lang="en-US" altLang="zh-CN" sz="1800" dirty="0"/>
                        <a:t>1</a:t>
                      </a:r>
                      <a:endParaRPr lang="zh-CN" altLang="en-US" sz="1800" dirty="0"/>
                    </a:p>
                  </a:txBody>
                  <a:tcPr marL="91391" marR="91391" marT="45714" marB="45714"/>
                </a:tc>
              </a:tr>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dirty="0"/>
                        <a:t>MAC</a:t>
                      </a:r>
                      <a:r>
                        <a:rPr lang="en-US" altLang="zh-CN" sz="1800" b="1" baseline="-25000" dirty="0"/>
                        <a:t>B</a:t>
                      </a:r>
                      <a:endParaRPr lang="zh-CN" altLang="en-US" sz="1800" b="1" baseline="-25000" dirty="0"/>
                    </a:p>
                  </a:txBody>
                  <a:tcPr marL="91391" marR="91391" marT="45714" marB="45714"/>
                </a:tc>
                <a:tc>
                  <a:txBody>
                    <a:bodyPr/>
                    <a:lstStyle/>
                    <a:p>
                      <a:pPr algn="ctr"/>
                      <a:r>
                        <a:rPr lang="en-US" altLang="zh-CN" sz="1800" dirty="0"/>
                        <a:t>2</a:t>
                      </a:r>
                      <a:endParaRPr lang="zh-CN" altLang="en-US" sz="1800" dirty="0"/>
                    </a:p>
                  </a:txBody>
                  <a:tcPr marL="91391" marR="91391" marT="45714" marB="45714"/>
                </a:tc>
              </a:tr>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dirty="0"/>
                        <a:t>MAC</a:t>
                      </a:r>
                      <a:r>
                        <a:rPr lang="en-US" altLang="zh-CN" sz="1800" b="1" baseline="-25000" dirty="0"/>
                        <a:t>C</a:t>
                      </a:r>
                      <a:endParaRPr lang="zh-CN" altLang="en-US" sz="1800" b="1" baseline="-25000" dirty="0"/>
                    </a:p>
                  </a:txBody>
                  <a:tcPr marL="91391" marR="91391" marT="45714" marB="45714"/>
                </a:tc>
                <a:tc>
                  <a:txBody>
                    <a:bodyPr/>
                    <a:lstStyle/>
                    <a:p>
                      <a:pPr algn="ctr"/>
                      <a:r>
                        <a:rPr lang="en-US" altLang="zh-CN" sz="1800" dirty="0"/>
                        <a:t>3</a:t>
                      </a:r>
                      <a:endParaRPr lang="zh-CN" altLang="en-US" sz="1800" dirty="0"/>
                    </a:p>
                  </a:txBody>
                  <a:tcPr marL="91391" marR="91391" marT="45714" marB="45714"/>
                </a:tc>
              </a:tr>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dirty="0"/>
                        <a:t>MAC</a:t>
                      </a:r>
                      <a:r>
                        <a:rPr lang="en-US" altLang="zh-CN" sz="1800" b="1" baseline="-25000" dirty="0"/>
                        <a:t>D</a:t>
                      </a:r>
                      <a:endParaRPr lang="zh-CN" altLang="en-US" sz="1800" b="1" baseline="-25000" dirty="0"/>
                    </a:p>
                  </a:txBody>
                  <a:tcPr marL="91391" marR="91391" marT="45714" marB="45714"/>
                </a:tc>
                <a:tc>
                  <a:txBody>
                    <a:bodyPr/>
                    <a:lstStyle/>
                    <a:p>
                      <a:pPr algn="ctr"/>
                      <a:r>
                        <a:rPr lang="en-US" altLang="zh-CN" sz="1800" dirty="0"/>
                        <a:t>4</a:t>
                      </a:r>
                      <a:endParaRPr lang="zh-CN" altLang="en-US" sz="1800" dirty="0"/>
                    </a:p>
                  </a:txBody>
                  <a:tcPr marL="91391" marR="91391" marT="45714" marB="45714"/>
                </a:tc>
              </a:tr>
              <a:tr h="370795">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sz="1800" b="1" dirty="0"/>
                        <a:t>MAC</a:t>
                      </a:r>
                      <a:r>
                        <a:rPr lang="en-US" altLang="zh-CN" sz="1800" b="1" baseline="-25000" dirty="0"/>
                        <a:t>E</a:t>
                      </a:r>
                      <a:endParaRPr lang="zh-CN" altLang="en-US" sz="1800" b="1" baseline="-25000" dirty="0"/>
                    </a:p>
                  </a:txBody>
                  <a:tcPr marL="91391" marR="91391" marT="45714" marB="45714"/>
                </a:tc>
                <a:tc>
                  <a:txBody>
                    <a:bodyPr/>
                    <a:lstStyle/>
                    <a:p>
                      <a:pPr algn="ctr"/>
                      <a:r>
                        <a:rPr lang="en-US" altLang="zh-CN" sz="1800" dirty="0"/>
                        <a:t>5</a:t>
                      </a:r>
                      <a:endParaRPr lang="zh-CN" altLang="en-US" sz="1800" dirty="0"/>
                    </a:p>
                  </a:txBody>
                  <a:tcPr marL="91391" marR="91391" marT="45714" marB="45714"/>
                </a:tc>
              </a:tr>
              <a:tr h="370795">
                <a:tc>
                  <a:txBody>
                    <a:bodyPr/>
                    <a:lstStyle/>
                    <a:p>
                      <a:pPr algn="ctr"/>
                      <a:r>
                        <a:rPr lang="en-US" altLang="zh-CN" sz="1800" dirty="0"/>
                        <a:t>…</a:t>
                      </a:r>
                      <a:endParaRPr lang="zh-CN" altLang="en-US" sz="1800" dirty="0"/>
                    </a:p>
                  </a:txBody>
                  <a:tcPr marL="91391" marR="91391" marT="45714" marB="45714"/>
                </a:tc>
                <a:tc>
                  <a:txBody>
                    <a:bodyPr/>
                    <a:lstStyle/>
                    <a:p>
                      <a:pPr algn="ctr"/>
                      <a:r>
                        <a:rPr lang="en-US" altLang="zh-CN" sz="1800" dirty="0"/>
                        <a:t>…</a:t>
                      </a:r>
                      <a:endParaRPr lang="zh-CN" altLang="en-US" sz="1800" dirty="0"/>
                    </a:p>
                  </a:txBody>
                  <a:tcPr marL="91391" marR="91391" marT="45714" marB="45714"/>
                </a:tc>
              </a:tr>
            </a:tbl>
          </a:graphicData>
        </a:graphic>
      </p:graphicFrame>
      <p:sp>
        <p:nvSpPr>
          <p:cNvPr id="45099" name="文本框 47"/>
          <p:cNvSpPr txBox="1">
            <a:spLocks noChangeArrowheads="1"/>
          </p:cNvSpPr>
          <p:nvPr/>
        </p:nvSpPr>
        <p:spPr bwMode="auto">
          <a:xfrm>
            <a:off x="4533900" y="1404938"/>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000" b="1">
                <a:solidFill>
                  <a:schemeClr val="tx1"/>
                </a:solidFill>
                <a:latin typeface="Century Gothic" panose="020B0502020202020204" pitchFamily="34" charset="0"/>
              </a:rPr>
              <a:t>帧交换表</a:t>
            </a:r>
            <a:endParaRPr lang="zh-CN" altLang="en-US" sz="2000" b="1">
              <a:solidFill>
                <a:schemeClr val="tx1"/>
              </a:solidFill>
              <a:latin typeface="Century Gothic" panose="020B0502020202020204" pitchFamily="34" charset="0"/>
            </a:endParaRPr>
          </a:p>
        </p:txBody>
      </p:sp>
      <p:sp>
        <p:nvSpPr>
          <p:cNvPr id="50" name="文本框 49"/>
          <p:cNvSpPr txBox="1">
            <a:spLocks noChangeArrowheads="1"/>
          </p:cNvSpPr>
          <p:nvPr/>
        </p:nvSpPr>
        <p:spPr bwMode="auto">
          <a:xfrm>
            <a:off x="6610350" y="3281363"/>
            <a:ext cx="20145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FF0000"/>
                </a:solidFill>
                <a:latin typeface="Century Gothic" panose="020B0502020202020204" pitchFamily="34" charset="0"/>
              </a:rPr>
              <a:t>集线器被淘汰</a:t>
            </a:r>
            <a:endParaRPr lang="zh-CN" altLang="en-US" sz="2200" b="1">
              <a:solidFill>
                <a:srgbClr val="FF0000"/>
              </a:solidFill>
              <a:latin typeface="Century Gothic" panose="020B0502020202020204" pitchFamily="34" charset="0"/>
            </a:endParaRPr>
          </a:p>
        </p:txBody>
      </p:sp>
      <p:sp>
        <p:nvSpPr>
          <p:cNvPr id="51" name="乘号 50"/>
          <p:cNvSpPr/>
          <p:nvPr/>
        </p:nvSpPr>
        <p:spPr>
          <a:xfrm>
            <a:off x="8239125" y="3103563"/>
            <a:ext cx="536575" cy="83026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44"/>
          <p:cNvGrpSpPr/>
          <p:nvPr/>
        </p:nvGrpSpPr>
        <p:grpSpPr bwMode="auto">
          <a:xfrm>
            <a:off x="292895" y="1431925"/>
            <a:ext cx="3240087" cy="3062288"/>
            <a:chOff x="442189" y="1648118"/>
            <a:chExt cx="3240158" cy="3062116"/>
          </a:xfrm>
        </p:grpSpPr>
        <p:pic>
          <p:nvPicPr>
            <p:cNvPr id="46096" name="图片 3"/>
            <p:cNvPicPr>
              <a:picLocks noChangeAspect="1"/>
            </p:cNvPicPr>
            <p:nvPr/>
          </p:nvPicPr>
          <p:blipFill>
            <a:blip r:embed="rId1">
              <a:extLst>
                <a:ext uri="{28A0092B-C50C-407E-A947-70E740481C1C}">
                  <a14:useLocalDpi xmlns:a14="http://schemas.microsoft.com/office/drawing/2010/main" val="0"/>
                </a:ext>
              </a:extLst>
            </a:blip>
            <a:srcRect t="14294"/>
            <a:stretch>
              <a:fillRect/>
            </a:stretch>
          </p:blipFill>
          <p:spPr bwMode="auto">
            <a:xfrm>
              <a:off x="442189" y="2804255"/>
              <a:ext cx="1500469" cy="190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7" name="图片 5"/>
            <p:cNvPicPr>
              <a:picLocks noChangeAspect="1"/>
            </p:cNvPicPr>
            <p:nvPr/>
          </p:nvPicPr>
          <p:blipFill>
            <a:blip r:embed="rId1">
              <a:extLst>
                <a:ext uri="{28A0092B-C50C-407E-A947-70E740481C1C}">
                  <a14:useLocalDpi xmlns:a14="http://schemas.microsoft.com/office/drawing/2010/main" val="0"/>
                </a:ext>
              </a:extLst>
            </a:blip>
            <a:srcRect t="14294"/>
            <a:stretch>
              <a:fillRect/>
            </a:stretch>
          </p:blipFill>
          <p:spPr bwMode="auto">
            <a:xfrm>
              <a:off x="2191477" y="2841678"/>
              <a:ext cx="1490870" cy="186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007" y="1648118"/>
              <a:ext cx="732193" cy="54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a:endCxn id="46096" idx="0"/>
            </p:cNvCxnSpPr>
            <p:nvPr/>
          </p:nvCxnSpPr>
          <p:spPr>
            <a:xfrm flipH="1">
              <a:off x="1193092" y="2197362"/>
              <a:ext cx="717566" cy="606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46097" idx="0"/>
            </p:cNvCxnSpPr>
            <p:nvPr/>
          </p:nvCxnSpPr>
          <p:spPr>
            <a:xfrm>
              <a:off x="2271029" y="2017985"/>
              <a:ext cx="665177" cy="82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292894" y="4826772"/>
            <a:ext cx="4338311" cy="1658916"/>
          </a:xfrm>
          <a:prstGeom prst="rect">
            <a:avLst/>
          </a:prstGeom>
          <a:noFill/>
        </p:spPr>
        <p:txBody>
          <a:bodyPr wrap="square">
            <a:spAutoFit/>
          </a:bodyPr>
          <a:lstStyle/>
          <a:p>
            <a:pPr marL="285750" indent="-285750">
              <a:lnSpc>
                <a:spcPct val="110000"/>
              </a:lnSpc>
              <a:spcBef>
                <a:spcPts val="600"/>
              </a:spcBef>
              <a:buClr>
                <a:srgbClr val="C00000"/>
              </a:buClr>
              <a:buFont typeface="Wingdings" panose="05000000000000000000" pitchFamily="2" charset="2"/>
              <a:buChar char="n"/>
              <a:defRPr/>
            </a:pPr>
            <a:r>
              <a:rPr lang="zh-CN" altLang="en-US" sz="2200" b="1" dirty="0">
                <a:latin typeface="+mn-lt"/>
              </a:rPr>
              <a:t>主机数量增多，帧交换表建立耗费大量带宽，帧交换表容量增大；</a:t>
            </a:r>
            <a:endParaRPr lang="en-US" altLang="zh-CN" sz="2200" b="1" dirty="0">
              <a:latin typeface="+mn-lt"/>
            </a:endParaRPr>
          </a:p>
          <a:p>
            <a:pPr marL="285750" indent="-285750">
              <a:lnSpc>
                <a:spcPct val="110000"/>
              </a:lnSpc>
              <a:spcBef>
                <a:spcPts val="600"/>
              </a:spcBef>
              <a:buClr>
                <a:srgbClr val="C00000"/>
              </a:buClr>
              <a:buFont typeface="Wingdings" panose="05000000000000000000" pitchFamily="2" charset="2"/>
              <a:buChar char="n"/>
              <a:defRPr/>
            </a:pPr>
            <a:r>
              <a:rPr lang="en-US" altLang="zh-CN" sz="2200" b="1" dirty="0">
                <a:solidFill>
                  <a:srgbClr val="C00000"/>
                </a:solidFill>
                <a:latin typeface="+mn-lt"/>
              </a:rPr>
              <a:t>MAC</a:t>
            </a:r>
            <a:r>
              <a:rPr lang="zh-CN" altLang="en-US" sz="2200" b="1" dirty="0">
                <a:solidFill>
                  <a:srgbClr val="C00000"/>
                </a:solidFill>
                <a:latin typeface="+mn-lt"/>
              </a:rPr>
              <a:t>地址和主机所在网络无关；</a:t>
            </a:r>
            <a:endParaRPr lang="zh-CN" altLang="en-US" sz="2200" b="1" dirty="0">
              <a:solidFill>
                <a:srgbClr val="C00000"/>
              </a:solidFill>
              <a:latin typeface="+mn-lt"/>
            </a:endParaRPr>
          </a:p>
        </p:txBody>
      </p:sp>
      <p:sp>
        <p:nvSpPr>
          <p:cNvPr id="25" name="矩形 24"/>
          <p:cNvSpPr>
            <a:spLocks noChangeArrowheads="1"/>
          </p:cNvSpPr>
          <p:nvPr/>
        </p:nvSpPr>
        <p:spPr bwMode="auto">
          <a:xfrm>
            <a:off x="4747750" y="1497283"/>
            <a:ext cx="4053350"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342900" indent="-342900" algn="just">
              <a:lnSpc>
                <a:spcPct val="110000"/>
              </a:lnSpc>
              <a:spcBef>
                <a:spcPct val="0"/>
              </a:spcBef>
              <a:buClr>
                <a:srgbClr val="C00000"/>
              </a:buClr>
              <a:buFont typeface="Wingdings" panose="05000000000000000000" pitchFamily="2" charset="2"/>
              <a:buChar char="n"/>
            </a:pPr>
            <a:r>
              <a:rPr lang="zh-CN" altLang="en-US" sz="2200" b="1" dirty="0">
                <a:solidFill>
                  <a:srgbClr val="C00000"/>
                </a:solidFill>
                <a:latin typeface="Century Gothic" panose="020B0502020202020204" pitchFamily="34" charset="0"/>
              </a:rPr>
              <a:t>路由器</a:t>
            </a:r>
            <a:endParaRPr lang="en-US" altLang="zh-CN" sz="2200" b="1" dirty="0">
              <a:solidFill>
                <a:srgbClr val="C00000"/>
              </a:solidFill>
              <a:latin typeface="Century Gothic" panose="020B0502020202020204" pitchFamily="34" charset="0"/>
            </a:endParaRPr>
          </a:p>
          <a:p>
            <a:pPr algn="just">
              <a:lnSpc>
                <a:spcPct val="110000"/>
              </a:lnSpc>
              <a:spcBef>
                <a:spcPct val="0"/>
              </a:spcBef>
              <a:buClrTx/>
              <a:buFontTx/>
              <a:buNone/>
            </a:pPr>
            <a:r>
              <a:rPr lang="zh-CN" altLang="en-US" sz="2200" b="1" dirty="0">
                <a:solidFill>
                  <a:srgbClr val="0000FF"/>
                </a:solidFill>
                <a:latin typeface="Century Gothic" panose="020B0502020202020204" pitchFamily="34" charset="0"/>
              </a:rPr>
              <a:t>连接多个网络</a:t>
            </a:r>
            <a:r>
              <a:rPr lang="zh-CN" altLang="en-US" sz="2200" b="1" dirty="0">
                <a:solidFill>
                  <a:schemeClr val="tx1"/>
                </a:solidFill>
                <a:latin typeface="Century Gothic" panose="020B0502020202020204" pitchFamily="34" charset="0"/>
              </a:rPr>
              <a:t>，是因特网的主要节点设备，构成因特网的骨架。主要工作：路由、转发</a:t>
            </a:r>
            <a:endParaRPr lang="zh-CN" altLang="en-US" sz="2200" b="1" dirty="0">
              <a:solidFill>
                <a:srgbClr val="0000FF"/>
              </a:solidFill>
              <a:latin typeface="Century Gothic" panose="020B0502020202020204" pitchFamily="34" charset="0"/>
            </a:endParaRPr>
          </a:p>
        </p:txBody>
      </p:sp>
      <p:sp>
        <p:nvSpPr>
          <p:cNvPr id="46086" name="矩形 45"/>
          <p:cNvSpPr>
            <a:spLocks noChangeArrowheads="1"/>
          </p:cNvSpPr>
          <p:nvPr/>
        </p:nvSpPr>
        <p:spPr bwMode="auto">
          <a:xfrm>
            <a:off x="2406650" y="1738313"/>
            <a:ext cx="882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交换机</a:t>
            </a:r>
            <a:endParaRPr lang="zh-CN" altLang="en-US">
              <a:solidFill>
                <a:schemeClr val="tx1"/>
              </a:solidFill>
              <a:latin typeface="Century Gothic" panose="020B0502020202020204" pitchFamily="34" charset="0"/>
            </a:endParaRPr>
          </a:p>
        </p:txBody>
      </p:sp>
      <p:grpSp>
        <p:nvGrpSpPr>
          <p:cNvPr id="48" name="组合 47"/>
          <p:cNvGrpSpPr/>
          <p:nvPr/>
        </p:nvGrpSpPr>
        <p:grpSpPr bwMode="auto">
          <a:xfrm>
            <a:off x="4906963" y="3126581"/>
            <a:ext cx="3772693" cy="2409825"/>
            <a:chOff x="4907512" y="3876236"/>
            <a:chExt cx="3983270" cy="2614952"/>
          </a:xfrm>
        </p:grpSpPr>
        <p:sp>
          <p:nvSpPr>
            <p:cNvPr id="27" name="云形 26"/>
            <p:cNvSpPr/>
            <p:nvPr/>
          </p:nvSpPr>
          <p:spPr>
            <a:xfrm>
              <a:off x="4907512" y="5613186"/>
              <a:ext cx="1786041" cy="835133"/>
            </a:xfrm>
            <a:prstGeom prst="cloud">
              <a:avLst/>
            </a:prstGeom>
            <a:solidFill>
              <a:srgbClr val="C1E6FB"/>
            </a:solidFill>
            <a:ln>
              <a:solidFill>
                <a:srgbClr val="C1E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网络</a:t>
              </a:r>
              <a:r>
                <a:rPr lang="en-US" altLang="zh-CN" sz="2200" b="1" dirty="0">
                  <a:solidFill>
                    <a:schemeClr val="tx1"/>
                  </a:solidFill>
                </a:rPr>
                <a:t>1</a:t>
              </a:r>
              <a:endParaRPr lang="zh-CN" altLang="en-US" sz="2200" b="1" dirty="0">
                <a:solidFill>
                  <a:schemeClr val="tx1"/>
                </a:solidFill>
              </a:endParaRPr>
            </a:p>
          </p:txBody>
        </p:sp>
        <p:sp>
          <p:nvSpPr>
            <p:cNvPr id="28" name="云形 27"/>
            <p:cNvSpPr/>
            <p:nvPr/>
          </p:nvSpPr>
          <p:spPr>
            <a:xfrm>
              <a:off x="7104741" y="5656055"/>
              <a:ext cx="1786041" cy="835133"/>
            </a:xfrm>
            <a:prstGeom prst="cloud">
              <a:avLst/>
            </a:prstGeom>
            <a:solidFill>
              <a:srgbClr val="C1E6FB"/>
            </a:solidFill>
            <a:ln>
              <a:solidFill>
                <a:srgbClr val="C1E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网络</a:t>
              </a:r>
              <a:r>
                <a:rPr lang="en-US" altLang="zh-CN" sz="2200" b="1" dirty="0">
                  <a:solidFill>
                    <a:schemeClr val="tx1"/>
                  </a:solidFill>
                </a:rPr>
                <a:t>2</a:t>
              </a:r>
              <a:endParaRPr lang="zh-CN" altLang="en-US" sz="2200" b="1" dirty="0">
                <a:solidFill>
                  <a:schemeClr val="tx1"/>
                </a:solidFill>
              </a:endParaRPr>
            </a:p>
          </p:txBody>
        </p:sp>
        <p:pic>
          <p:nvPicPr>
            <p:cNvPr id="46090" name="图片 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9339" y="5009321"/>
              <a:ext cx="852534" cy="41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a:endCxn id="27" idx="3"/>
            </p:cNvCxnSpPr>
            <p:nvPr/>
          </p:nvCxnSpPr>
          <p:spPr>
            <a:xfrm flipH="1">
              <a:off x="5801326" y="5389320"/>
              <a:ext cx="674727" cy="2714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7114266" y="5279768"/>
              <a:ext cx="574709" cy="4413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云形 38"/>
            <p:cNvSpPr/>
            <p:nvPr/>
          </p:nvSpPr>
          <p:spPr>
            <a:xfrm>
              <a:off x="5902932" y="3876236"/>
              <a:ext cx="1786042" cy="835133"/>
            </a:xfrm>
            <a:prstGeom prst="cloud">
              <a:avLst/>
            </a:prstGeom>
            <a:solidFill>
              <a:srgbClr val="C1E6FB"/>
            </a:solidFill>
            <a:ln>
              <a:solidFill>
                <a:srgbClr val="C1E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网络</a:t>
              </a:r>
              <a:r>
                <a:rPr lang="en-US" altLang="zh-CN" sz="2200" b="1" dirty="0">
                  <a:solidFill>
                    <a:schemeClr val="tx1"/>
                  </a:solidFill>
                </a:rPr>
                <a:t>3</a:t>
              </a:r>
              <a:endParaRPr lang="zh-CN" altLang="en-US" sz="2200" b="1" dirty="0">
                <a:solidFill>
                  <a:schemeClr val="tx1"/>
                </a:solidFill>
              </a:endParaRPr>
            </a:p>
          </p:txBody>
        </p:sp>
        <p:cxnSp>
          <p:nvCxnSpPr>
            <p:cNvPr id="40" name="直接连接符 39"/>
            <p:cNvCxnSpPr>
              <a:stCxn id="46090" idx="0"/>
              <a:endCxn id="39" idx="1"/>
            </p:cNvCxnSpPr>
            <p:nvPr/>
          </p:nvCxnSpPr>
          <p:spPr>
            <a:xfrm flipV="1">
              <a:off x="6795159" y="4709782"/>
              <a:ext cx="0" cy="3000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095" name="矩形 46"/>
            <p:cNvSpPr>
              <a:spLocks noChangeArrowheads="1"/>
            </p:cNvSpPr>
            <p:nvPr/>
          </p:nvSpPr>
          <p:spPr bwMode="auto">
            <a:xfrm>
              <a:off x="7258322" y="4969514"/>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路由器</a:t>
              </a:r>
              <a:endParaRPr lang="zh-CN" altLang="en-US">
                <a:solidFill>
                  <a:schemeClr val="tx1"/>
                </a:solidFill>
                <a:latin typeface="Century Gothic" panose="020B0502020202020204" pitchFamily="34" charset="0"/>
              </a:endParaRPr>
            </a:p>
          </p:txBody>
        </p:sp>
      </p:grpSp>
      <p:sp>
        <p:nvSpPr>
          <p:cNvPr id="23"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4"/>
          <p:cNvSpPr>
            <a:spLocks noChangeArrowheads="1"/>
          </p:cNvSpPr>
          <p:nvPr/>
        </p:nvSpPr>
        <p:spPr bwMode="auto">
          <a:xfrm>
            <a:off x="325438" y="1219200"/>
            <a:ext cx="84836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buClrTx/>
              <a:buFontTx/>
              <a:buNone/>
              <a:defRPr/>
            </a:pPr>
            <a:r>
              <a:rPr lang="en-US" altLang="zh-CN" sz="2400" b="1" dirty="0">
                <a:solidFill>
                  <a:schemeClr val="tx1"/>
                </a:solidFill>
              </a:rPr>
              <a:t> 2. </a:t>
            </a:r>
            <a:r>
              <a:rPr lang="en-US" altLang="zh-CN" sz="2400" b="1" dirty="0">
                <a:solidFill>
                  <a:srgbClr val="0000FF"/>
                </a:solidFill>
              </a:rPr>
              <a:t>IP</a:t>
            </a:r>
            <a:r>
              <a:rPr lang="zh-CN" altLang="en-US" sz="2400" b="1" dirty="0">
                <a:solidFill>
                  <a:srgbClr val="0000FF"/>
                </a:solidFill>
              </a:rPr>
              <a:t>地址</a:t>
            </a:r>
            <a:r>
              <a:rPr lang="en-US" altLang="zh-CN" sz="2400" b="1" dirty="0">
                <a:solidFill>
                  <a:srgbClr val="0000FF"/>
                </a:solidFill>
              </a:rPr>
              <a:t>(Internet</a:t>
            </a:r>
            <a:r>
              <a:rPr lang="zh-CN" altLang="en-US" sz="2400" b="1" dirty="0">
                <a:solidFill>
                  <a:srgbClr val="0000FF"/>
                </a:solidFill>
              </a:rPr>
              <a:t>上主机</a:t>
            </a:r>
            <a:r>
              <a:rPr lang="en-US" altLang="zh-CN" sz="2400" b="1" dirty="0">
                <a:solidFill>
                  <a:srgbClr val="0000FF"/>
                </a:solidFill>
              </a:rPr>
              <a:t>/</a:t>
            </a:r>
            <a:r>
              <a:rPr lang="zh-CN" altLang="en-US" sz="2400" b="1" dirty="0">
                <a:solidFill>
                  <a:srgbClr val="0000FF"/>
                </a:solidFill>
              </a:rPr>
              <a:t>交换机</a:t>
            </a:r>
            <a:r>
              <a:rPr lang="en-US" altLang="zh-CN" sz="2400" b="1" dirty="0">
                <a:solidFill>
                  <a:srgbClr val="0000FF"/>
                </a:solidFill>
              </a:rPr>
              <a:t>/</a:t>
            </a:r>
            <a:r>
              <a:rPr lang="zh-CN" altLang="en-US" sz="2400" b="1" dirty="0">
                <a:solidFill>
                  <a:srgbClr val="0000FF"/>
                </a:solidFill>
              </a:rPr>
              <a:t>路由器的唯一标识</a:t>
            </a:r>
            <a:r>
              <a:rPr lang="en-US" altLang="zh-CN" sz="2400" b="1" dirty="0">
                <a:solidFill>
                  <a:srgbClr val="0000FF"/>
                </a:solidFill>
              </a:rPr>
              <a:t>)</a:t>
            </a:r>
            <a:endParaRPr lang="zh-CN" altLang="en-US" sz="2400" b="1" dirty="0">
              <a:solidFill>
                <a:srgbClr val="0000FF"/>
              </a:solidFill>
            </a:endParaRPr>
          </a:p>
          <a:p>
            <a:pPr marL="342900" indent="-342900" algn="just">
              <a:lnSpc>
                <a:spcPct val="110000"/>
              </a:lnSpc>
              <a:spcBef>
                <a:spcPts val="600"/>
              </a:spcBef>
              <a:buClr>
                <a:srgbClr val="C00000"/>
              </a:buClr>
              <a:buFont typeface="Wingdings" panose="05000000000000000000" pitchFamily="2" charset="2"/>
              <a:buChar char="n"/>
              <a:defRPr/>
            </a:pPr>
            <a:r>
              <a:rPr lang="zh-CN" altLang="en-US" sz="2400" b="1" dirty="0">
                <a:solidFill>
                  <a:schemeClr val="tx1"/>
                </a:solidFill>
              </a:rPr>
              <a:t>互联网上的主机和路由器使用的地址，标识两部分信息：</a:t>
            </a:r>
            <a:endParaRPr lang="en-US" altLang="zh-CN" sz="2400" b="1" dirty="0">
              <a:solidFill>
                <a:schemeClr val="tx1"/>
              </a:solidFill>
            </a:endParaRPr>
          </a:p>
          <a:p>
            <a:pPr marL="727075" lvl="1" indent="-198120" algn="just">
              <a:lnSpc>
                <a:spcPct val="110000"/>
              </a:lnSpc>
              <a:spcBef>
                <a:spcPts val="600"/>
              </a:spcBef>
              <a:buClr>
                <a:srgbClr val="0000FF"/>
              </a:buClr>
              <a:buFont typeface="Arial" panose="020B0604020202020204" pitchFamily="34" charset="0"/>
              <a:buChar char="•"/>
              <a:defRPr/>
            </a:pPr>
            <a:r>
              <a:rPr lang="zh-CN" altLang="en-US" sz="2200" b="1" dirty="0">
                <a:solidFill>
                  <a:schemeClr val="tx1"/>
                </a:solidFill>
              </a:rPr>
              <a:t>网络编号：标识互联网上数以百万计的网络；</a:t>
            </a:r>
            <a:endParaRPr lang="en-US" altLang="zh-CN" sz="2200" b="1" dirty="0">
              <a:solidFill>
                <a:schemeClr val="tx1"/>
              </a:solidFill>
            </a:endParaRPr>
          </a:p>
          <a:p>
            <a:pPr marL="727075" lvl="1" indent="-198120" algn="just">
              <a:lnSpc>
                <a:spcPct val="110000"/>
              </a:lnSpc>
              <a:spcBef>
                <a:spcPts val="600"/>
              </a:spcBef>
              <a:buClr>
                <a:srgbClr val="0000FF"/>
              </a:buClr>
              <a:buFont typeface="Arial" panose="020B0604020202020204" pitchFamily="34" charset="0"/>
              <a:buChar char="•"/>
              <a:defRPr/>
            </a:pPr>
            <a:r>
              <a:rPr lang="zh-CN" altLang="en-US" sz="2200" b="1" dirty="0">
                <a:solidFill>
                  <a:schemeClr val="tx1"/>
                </a:solidFill>
              </a:rPr>
              <a:t>主机编号：标识同一网络上不同主机（或路由器接口）。</a:t>
            </a:r>
            <a:endParaRPr lang="en-US" altLang="zh-CN" sz="2200" b="1" dirty="0">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3181350"/>
            <a:ext cx="79216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50838" y="3609975"/>
            <a:ext cx="4953000" cy="431800"/>
          </a:xfrm>
          <a:prstGeom prst="rect">
            <a:avLst/>
          </a:prstGeom>
          <a:noFill/>
        </p:spPr>
        <p:txBody>
          <a:bodyPr>
            <a:spAutoFit/>
          </a:bodyPr>
          <a:lstStyle/>
          <a:p>
            <a:pPr>
              <a:defRPr/>
            </a:pPr>
            <a:r>
              <a:rPr lang="en-US" altLang="zh-CN" sz="2200" b="1" dirty="0">
                <a:solidFill>
                  <a:srgbClr val="FF0000"/>
                </a:solidFill>
                <a:latin typeface="+mn-lt"/>
              </a:rPr>
              <a:t>IP</a:t>
            </a:r>
            <a:r>
              <a:rPr lang="zh-CN" altLang="en-US" sz="2200" b="1" dirty="0">
                <a:solidFill>
                  <a:srgbClr val="FF0000"/>
                </a:solidFill>
                <a:latin typeface="+mn-lt"/>
              </a:rPr>
              <a:t>地址</a:t>
            </a:r>
            <a:r>
              <a:rPr lang="en-US" altLang="zh-CN" sz="2200" b="1" dirty="0">
                <a:solidFill>
                  <a:srgbClr val="FF0000"/>
                </a:solidFill>
                <a:latin typeface="+mn-lt"/>
              </a:rPr>
              <a:t>={</a:t>
            </a:r>
            <a:r>
              <a:rPr lang="zh-CN" altLang="en-US" sz="2200" b="1" dirty="0">
                <a:solidFill>
                  <a:srgbClr val="FF0000"/>
                </a:solidFill>
                <a:latin typeface="+mn-lt"/>
              </a:rPr>
              <a:t>网络号</a:t>
            </a:r>
            <a:r>
              <a:rPr lang="en-US" altLang="zh-CN" sz="2200" b="1" dirty="0">
                <a:solidFill>
                  <a:srgbClr val="FF0000"/>
                </a:solidFill>
                <a:latin typeface="+mn-lt"/>
              </a:rPr>
              <a:t>, </a:t>
            </a:r>
            <a:r>
              <a:rPr lang="zh-CN" altLang="en-US" sz="2200" b="1" dirty="0">
                <a:solidFill>
                  <a:srgbClr val="FF0000"/>
                </a:solidFill>
                <a:latin typeface="+mn-lt"/>
              </a:rPr>
              <a:t>主机号</a:t>
            </a:r>
            <a:r>
              <a:rPr lang="en-US" altLang="zh-CN" sz="2200" b="1" dirty="0">
                <a:solidFill>
                  <a:srgbClr val="FF0000"/>
                </a:solidFill>
                <a:latin typeface="+mn-lt"/>
              </a:rPr>
              <a:t>}</a:t>
            </a:r>
            <a:endParaRPr lang="zh-CN" altLang="en-US" sz="2200" b="1" dirty="0">
              <a:solidFill>
                <a:srgbClr val="FF0000"/>
              </a:solidFill>
              <a:latin typeface="+mn-lt"/>
            </a:endParaRPr>
          </a:p>
        </p:txBody>
      </p:sp>
      <p:sp>
        <p:nvSpPr>
          <p:cNvPr id="9" name="矩形 8"/>
          <p:cNvSpPr/>
          <p:nvPr/>
        </p:nvSpPr>
        <p:spPr>
          <a:xfrm>
            <a:off x="404812" y="5370513"/>
            <a:ext cx="9048749" cy="1363663"/>
          </a:xfrm>
          <a:prstGeom prst="rect">
            <a:avLst/>
          </a:prstGeom>
        </p:spPr>
        <p:txBody>
          <a:bodyPr wrap="square">
            <a:spAutoFit/>
          </a:bodyPr>
          <a:lstStyle/>
          <a:p>
            <a:pPr>
              <a:lnSpc>
                <a:spcPct val="110000"/>
              </a:lnSpc>
              <a:spcBef>
                <a:spcPts val="600"/>
              </a:spcBef>
              <a:defRPr/>
            </a:pPr>
            <a:r>
              <a:rPr lang="en-US" altLang="zh-CN" sz="2200" b="1" dirty="0">
                <a:solidFill>
                  <a:srgbClr val="000000"/>
                </a:solidFill>
                <a:latin typeface="+mn-lt"/>
              </a:rPr>
              <a:t>2011</a:t>
            </a:r>
            <a:r>
              <a:rPr lang="zh-CN" altLang="en-US" sz="2200" b="1" dirty="0">
                <a:solidFill>
                  <a:srgbClr val="000000"/>
                </a:solidFill>
                <a:latin typeface="+mn-lt"/>
              </a:rPr>
              <a:t>年</a:t>
            </a:r>
            <a:r>
              <a:rPr lang="en-US" altLang="zh-CN" sz="2200" b="1" dirty="0" smtClean="0">
                <a:solidFill>
                  <a:srgbClr val="000000"/>
                </a:solidFill>
                <a:latin typeface="+mn-lt"/>
              </a:rPr>
              <a:t>IPv4</a:t>
            </a:r>
            <a:r>
              <a:rPr lang="zh-CN" altLang="en-US" sz="2200" b="1" dirty="0" smtClean="0">
                <a:solidFill>
                  <a:srgbClr val="000000"/>
                </a:solidFill>
                <a:latin typeface="+mn-lt"/>
              </a:rPr>
              <a:t>地址</a:t>
            </a:r>
            <a:r>
              <a:rPr lang="zh-CN" altLang="en-US" sz="2200" b="1" dirty="0">
                <a:solidFill>
                  <a:srgbClr val="000000"/>
                </a:solidFill>
                <a:latin typeface="+mn-lt"/>
              </a:rPr>
              <a:t>全部分配完毕：</a:t>
            </a:r>
            <a:endParaRPr lang="en-US" altLang="zh-CN" sz="2200" b="1" dirty="0">
              <a:solidFill>
                <a:srgbClr val="000000"/>
              </a:solidFill>
              <a:latin typeface="+mn-lt"/>
            </a:endParaRPr>
          </a:p>
          <a:p>
            <a:pPr marL="342900" indent="-342900">
              <a:lnSpc>
                <a:spcPct val="110000"/>
              </a:lnSpc>
              <a:spcBef>
                <a:spcPts val="600"/>
              </a:spcBef>
              <a:buClr>
                <a:srgbClr val="C00000"/>
              </a:buClr>
              <a:buFont typeface="Wingdings" panose="05000000000000000000" pitchFamily="2" charset="2"/>
              <a:buChar char="n"/>
              <a:defRPr/>
            </a:pPr>
            <a:r>
              <a:rPr lang="en-US" altLang="zh-CN" sz="2200" b="1" dirty="0">
                <a:solidFill>
                  <a:srgbClr val="000000"/>
                </a:solidFill>
                <a:latin typeface="+mn-lt"/>
              </a:rPr>
              <a:t>IPv6</a:t>
            </a:r>
            <a:r>
              <a:rPr lang="zh-CN" altLang="en-US" sz="2200" b="1" dirty="0">
                <a:solidFill>
                  <a:srgbClr val="000000"/>
                </a:solidFill>
                <a:latin typeface="+mn-lt"/>
              </a:rPr>
              <a:t>（</a:t>
            </a:r>
            <a:r>
              <a:rPr lang="en-US" altLang="zh-CN" sz="2200" b="1" dirty="0">
                <a:solidFill>
                  <a:srgbClr val="000000"/>
                </a:solidFill>
                <a:latin typeface="+mn-lt"/>
              </a:rPr>
              <a:t>128</a:t>
            </a:r>
            <a:r>
              <a:rPr lang="zh-CN" altLang="en-US" sz="2200" b="1" dirty="0">
                <a:solidFill>
                  <a:srgbClr val="000000"/>
                </a:solidFill>
                <a:latin typeface="+mn-lt"/>
              </a:rPr>
              <a:t>比特）</a:t>
            </a:r>
            <a:endParaRPr lang="en-US" altLang="zh-CN" sz="2200" b="1" dirty="0">
              <a:solidFill>
                <a:srgbClr val="000000"/>
              </a:solidFill>
              <a:latin typeface="+mn-lt"/>
            </a:endParaRPr>
          </a:p>
          <a:p>
            <a:pPr marL="342900" indent="-342900">
              <a:lnSpc>
                <a:spcPct val="110000"/>
              </a:lnSpc>
              <a:spcBef>
                <a:spcPts val="600"/>
              </a:spcBef>
              <a:buClr>
                <a:srgbClr val="C00000"/>
              </a:buClr>
              <a:buFont typeface="Wingdings" panose="05000000000000000000" pitchFamily="2" charset="2"/>
              <a:buChar char="n"/>
              <a:defRPr/>
            </a:pPr>
            <a:r>
              <a:rPr lang="zh-CN" altLang="en-US" sz="2200" b="1" dirty="0">
                <a:solidFill>
                  <a:srgbClr val="000000"/>
                </a:solidFill>
                <a:latin typeface="+mn-lt"/>
              </a:rPr>
              <a:t>公共地址和私有地址</a:t>
            </a:r>
            <a:endParaRPr lang="en-US" altLang="zh-CN" sz="2200" b="1" dirty="0">
              <a:solidFill>
                <a:srgbClr val="000000"/>
              </a:solidFill>
              <a:latin typeface="+mn-lt"/>
            </a:endParaRPr>
          </a:p>
        </p:txBody>
      </p:sp>
      <p:sp>
        <p:nvSpPr>
          <p:cNvPr id="10"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84175" y="1360488"/>
            <a:ext cx="381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spcAft>
                <a:spcPct val="10000"/>
              </a:spcAft>
            </a:pPr>
            <a:r>
              <a:rPr lang="zh-CN" altLang="en-US" sz="2800" b="1" dirty="0">
                <a:latin typeface="Tahoma" panose="020B0604030504040204" pitchFamily="34" charset="0"/>
              </a:rPr>
              <a:t>计算机通信系统模型</a:t>
            </a:r>
            <a:r>
              <a:rPr lang="zh-CN" altLang="en-US" sz="2800" dirty="0">
                <a:latin typeface="Tahoma" panose="020B0604030504040204" pitchFamily="34" charset="0"/>
              </a:rPr>
              <a:t> </a:t>
            </a:r>
            <a:endParaRPr lang="zh-CN" altLang="en-US" sz="2800" dirty="0">
              <a:latin typeface="Tahoma" panose="020B0604030504040204" pitchFamily="34" charset="0"/>
            </a:endParaRPr>
          </a:p>
        </p:txBody>
      </p:sp>
      <p:pic>
        <p:nvPicPr>
          <p:cNvPr id="5"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9988" y="2341562"/>
            <a:ext cx="7672387" cy="100965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592931" y="3912572"/>
            <a:ext cx="7958138" cy="205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ts val="600"/>
              </a:spcBef>
              <a:buClr>
                <a:srgbClr val="C00000"/>
              </a:buClr>
              <a:buSzPct val="60000"/>
              <a:buFont typeface="Wingdings" panose="05000000000000000000" pitchFamily="2" charset="2"/>
              <a:buChar char="n"/>
            </a:pPr>
            <a:r>
              <a:rPr lang="en-US" altLang="zh-CN" sz="2400" b="1" dirty="0"/>
              <a:t> </a:t>
            </a:r>
            <a:r>
              <a:rPr lang="zh-CN" altLang="en-US" sz="2400" b="1" dirty="0"/>
              <a:t>信源：通信的源头称为信源。</a:t>
            </a:r>
            <a:endParaRPr lang="zh-CN" altLang="en-US" sz="2400" b="1" dirty="0"/>
          </a:p>
          <a:p>
            <a:pPr>
              <a:lnSpc>
                <a:spcPct val="120000"/>
              </a:lnSpc>
              <a:spcBef>
                <a:spcPts val="600"/>
              </a:spcBef>
              <a:buClr>
                <a:srgbClr val="C00000"/>
              </a:buClr>
              <a:buSzPct val="60000"/>
              <a:buFont typeface="Wingdings" panose="05000000000000000000" pitchFamily="2" charset="2"/>
              <a:buChar char="n"/>
            </a:pPr>
            <a:r>
              <a:rPr lang="zh-CN" altLang="en-US" sz="2400" b="1" dirty="0"/>
              <a:t> 信宿：通信的目的地称为信宿。</a:t>
            </a:r>
            <a:endParaRPr lang="zh-CN" altLang="en-US" sz="2400" b="1" dirty="0"/>
          </a:p>
          <a:p>
            <a:pPr>
              <a:lnSpc>
                <a:spcPct val="120000"/>
              </a:lnSpc>
              <a:spcBef>
                <a:spcPts val="600"/>
              </a:spcBef>
              <a:buClr>
                <a:srgbClr val="C00000"/>
              </a:buClr>
              <a:buSzPct val="60000"/>
              <a:buFont typeface="Wingdings" panose="05000000000000000000" pitchFamily="2" charset="2"/>
              <a:buChar char="n"/>
            </a:pPr>
            <a:r>
              <a:rPr lang="zh-CN" altLang="en-US" sz="2400" b="1" dirty="0" smtClean="0"/>
              <a:t>信道</a:t>
            </a:r>
            <a:r>
              <a:rPr lang="zh-CN" altLang="en-US" sz="2400" b="1" dirty="0"/>
              <a:t>：传送信号的通路，也就是传输介质</a:t>
            </a:r>
            <a:r>
              <a:rPr lang="zh-CN" altLang="en-US" sz="2400" b="1" dirty="0" smtClean="0"/>
              <a:t>。</a:t>
            </a:r>
            <a:endParaRPr lang="en-US" altLang="zh-CN" sz="2400" b="1" dirty="0" smtClean="0"/>
          </a:p>
          <a:p>
            <a:pPr>
              <a:lnSpc>
                <a:spcPct val="120000"/>
              </a:lnSpc>
              <a:spcBef>
                <a:spcPts val="600"/>
              </a:spcBef>
              <a:buClr>
                <a:srgbClr val="C00000"/>
              </a:buClr>
              <a:buSzPct val="60000"/>
              <a:buFont typeface="Wingdings" panose="05000000000000000000" pitchFamily="2" charset="2"/>
              <a:buChar char="n"/>
            </a:pPr>
            <a:r>
              <a:rPr lang="zh-CN" altLang="en-US" sz="2400" b="1" dirty="0"/>
              <a:t> 信息以电子、电磁、光等不同形式的信号在信道上传输</a:t>
            </a:r>
            <a:r>
              <a:rPr lang="zh-CN" altLang="en-US" sz="2400" b="1" dirty="0" smtClean="0"/>
              <a:t>。</a:t>
            </a:r>
            <a:r>
              <a:rPr lang="zh-CN" altLang="en-US" sz="2400" dirty="0" smtClean="0"/>
              <a:t> </a:t>
            </a:r>
            <a:r>
              <a:rPr lang="zh-CN" altLang="en-US" sz="2400" b="1" dirty="0" smtClean="0"/>
              <a:t> </a:t>
            </a:r>
            <a:endParaRPr lang="zh-CN" altLang="en-US" sz="2400" b="1" dirty="0"/>
          </a:p>
        </p:txBody>
      </p:sp>
      <p:sp>
        <p:nvSpPr>
          <p:cNvPr id="7" name="矩形 6"/>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07" y="1343341"/>
            <a:ext cx="8606743" cy="2076338"/>
          </a:xfrm>
          <a:prstGeom prst="rect">
            <a:avLst/>
          </a:prstGeom>
        </p:spPr>
        <p:txBody>
          <a:bodyPr wrap="square">
            <a:spAutoFit/>
          </a:bodyPr>
          <a:lstStyle/>
          <a:p>
            <a:pPr marL="257175" indent="-257175">
              <a:lnSpc>
                <a:spcPct val="110000"/>
              </a:lnSpc>
              <a:spcBef>
                <a:spcPts val="600"/>
              </a:spcBef>
              <a:spcAft>
                <a:spcPts val="600"/>
              </a:spcAft>
              <a:buFont typeface="Wingdings" panose="05000000000000000000" pitchFamily="2" charset="2"/>
              <a:buChar char="l"/>
            </a:pPr>
            <a:r>
              <a:rPr lang="en-US" altLang="zh-CN" sz="2200" b="1" dirty="0"/>
              <a:t>IP</a:t>
            </a:r>
            <a:r>
              <a:rPr lang="zh-CN" altLang="zh-CN" sz="2200" b="1" dirty="0"/>
              <a:t>地址中包含网络号和主机号两个内容。网络号用来指明主机所从属的物理网络的编号，主机号指主机在所属物理网络中的编号。</a:t>
            </a:r>
            <a:endParaRPr lang="en-US" altLang="zh-CN" sz="2200" b="1" dirty="0"/>
          </a:p>
          <a:p>
            <a:pPr marL="257175" indent="-257175" algn="just">
              <a:lnSpc>
                <a:spcPct val="110000"/>
              </a:lnSpc>
              <a:spcBef>
                <a:spcPts val="600"/>
              </a:spcBef>
              <a:spcAft>
                <a:spcPts val="600"/>
              </a:spcAft>
              <a:buFont typeface="Wingdings" panose="05000000000000000000" pitchFamily="2" charset="2"/>
              <a:buChar char="l"/>
            </a:pPr>
            <a:r>
              <a:rPr lang="en-US" altLang="zh-CN" sz="2200" b="1" dirty="0">
                <a:solidFill>
                  <a:srgbClr val="C00000"/>
                </a:solidFill>
              </a:rPr>
              <a:t>IP</a:t>
            </a:r>
            <a:r>
              <a:rPr lang="zh-CN" altLang="zh-CN" sz="2200" b="1" dirty="0">
                <a:solidFill>
                  <a:srgbClr val="C00000"/>
                </a:solidFill>
              </a:rPr>
              <a:t>地址分为</a:t>
            </a:r>
            <a:r>
              <a:rPr lang="en-US" altLang="zh-CN" sz="2200" b="1" dirty="0">
                <a:solidFill>
                  <a:srgbClr val="C00000"/>
                </a:solidFill>
              </a:rPr>
              <a:t>A</a:t>
            </a:r>
            <a:r>
              <a:rPr lang="zh-CN" altLang="zh-CN" sz="2200" b="1" dirty="0">
                <a:solidFill>
                  <a:srgbClr val="C00000"/>
                </a:solidFill>
              </a:rPr>
              <a:t>类、</a:t>
            </a:r>
            <a:r>
              <a:rPr lang="en-US" altLang="zh-CN" sz="2200" b="1" dirty="0">
                <a:solidFill>
                  <a:srgbClr val="C00000"/>
                </a:solidFill>
              </a:rPr>
              <a:t>B</a:t>
            </a:r>
            <a:r>
              <a:rPr lang="zh-CN" altLang="zh-CN" sz="2200" b="1" dirty="0">
                <a:solidFill>
                  <a:srgbClr val="C00000"/>
                </a:solidFill>
              </a:rPr>
              <a:t>类、</a:t>
            </a:r>
            <a:r>
              <a:rPr lang="en-US" altLang="zh-CN" sz="2200" b="1" dirty="0">
                <a:solidFill>
                  <a:srgbClr val="C00000"/>
                </a:solidFill>
              </a:rPr>
              <a:t>C</a:t>
            </a:r>
            <a:r>
              <a:rPr lang="zh-CN" altLang="zh-CN" sz="2200" b="1" dirty="0">
                <a:solidFill>
                  <a:srgbClr val="C00000"/>
                </a:solidFill>
              </a:rPr>
              <a:t>类三个基本</a:t>
            </a:r>
            <a:r>
              <a:rPr lang="zh-CN" altLang="en-US" sz="2200" b="1" dirty="0">
                <a:solidFill>
                  <a:srgbClr val="C00000"/>
                </a:solidFill>
              </a:rPr>
              <a:t>主要</a:t>
            </a:r>
            <a:r>
              <a:rPr lang="zh-CN" altLang="zh-CN" sz="2200" b="1" dirty="0">
                <a:solidFill>
                  <a:srgbClr val="C00000"/>
                </a:solidFill>
              </a:rPr>
              <a:t>类：每一类有不同长度的网络号和主机号，</a:t>
            </a:r>
            <a:r>
              <a:rPr lang="zh-CN" altLang="zh-CN" sz="2200" b="1" dirty="0"/>
              <a:t>另有</a:t>
            </a:r>
            <a:r>
              <a:rPr lang="en-US" altLang="zh-CN" sz="2200" b="1" dirty="0"/>
              <a:t>D</a:t>
            </a:r>
            <a:r>
              <a:rPr lang="zh-CN" altLang="zh-CN" sz="2200" b="1" dirty="0"/>
              <a:t>类和</a:t>
            </a:r>
            <a:r>
              <a:rPr lang="en-US" altLang="zh-CN" sz="2200" b="1" dirty="0"/>
              <a:t>E</a:t>
            </a:r>
            <a:r>
              <a:rPr lang="zh-CN" altLang="zh-CN" sz="2200" b="1" dirty="0"/>
              <a:t>类地址分别作为组播地址和备用地址使用。</a:t>
            </a:r>
            <a:endParaRPr lang="zh-CN" altLang="en-US" sz="2200" b="1" dirty="0"/>
          </a:p>
        </p:txBody>
      </p:sp>
      <p:sp>
        <p:nvSpPr>
          <p:cNvPr id="3"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5" name="矩形 4"/>
          <p:cNvSpPr/>
          <p:nvPr/>
        </p:nvSpPr>
        <p:spPr>
          <a:xfrm>
            <a:off x="3680963" y="6188722"/>
            <a:ext cx="1781257" cy="300082"/>
          </a:xfrm>
          <a:prstGeom prst="rect">
            <a:avLst/>
          </a:prstGeom>
        </p:spPr>
        <p:txBody>
          <a:bodyPr wrap="none">
            <a:spAutoFit/>
          </a:bodyPr>
          <a:lstStyle/>
          <a:p>
            <a:r>
              <a:rPr lang="en-US" altLang="zh-CN" sz="1350" b="1" dirty="0">
                <a:solidFill>
                  <a:schemeClr val="bg1"/>
                </a:solidFill>
              </a:rPr>
              <a:t> IP</a:t>
            </a:r>
            <a:r>
              <a:rPr lang="zh-CN" altLang="zh-CN" sz="1350" b="1" dirty="0">
                <a:solidFill>
                  <a:schemeClr val="bg1"/>
                </a:solidFill>
              </a:rPr>
              <a:t>地址的分类及格式</a:t>
            </a:r>
            <a:endParaRPr lang="zh-CN" altLang="en-US" sz="1350" b="1" dirty="0">
              <a:solidFill>
                <a:schemeClr val="bg1"/>
              </a:solidFill>
            </a:endParaRPr>
          </a:p>
        </p:txBody>
      </p:sp>
      <p:pic>
        <p:nvPicPr>
          <p:cNvPr id="1127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565" y="3764793"/>
            <a:ext cx="6602815" cy="260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8" name="文本框 7"/>
          <p:cNvSpPr txBox="1"/>
          <p:nvPr/>
        </p:nvSpPr>
        <p:spPr>
          <a:xfrm>
            <a:off x="6800850" y="3999883"/>
            <a:ext cx="2343150"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1.0.0.1~126.255.255.254</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6632611" y="4488494"/>
            <a:ext cx="26006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128.0.0.1~191.255.255.254</a:t>
            </a:r>
            <a:endParaRPr lang="zh-CN" altLang="en-US" sz="16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632611" y="4977105"/>
            <a:ext cx="26006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192.0.0.1~223.255.255.254</a:t>
            </a:r>
            <a:endParaRPr lang="zh-CN" altLang="en-US" sz="16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672098" y="5471484"/>
            <a:ext cx="26006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224.0.0.1~239.255.255.254</a:t>
            </a:r>
            <a:endParaRPr lang="zh-CN" altLang="en-US" sz="1600"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6672098" y="5920280"/>
            <a:ext cx="2778919"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240.0.0.1~255.255.255.254</a:t>
            </a:r>
            <a:endParaRPr lang="zh-CN" altLang="en-US" sz="1600" b="1"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41957" y="4014944"/>
            <a:ext cx="585479" cy="400110"/>
          </a:xfrm>
          <a:prstGeom prst="rect">
            <a:avLst/>
          </a:prstGeom>
          <a:noFill/>
        </p:spPr>
        <p:txBody>
          <a:bodyPr wrap="square" rtlCol="0">
            <a:spAutoFit/>
          </a:bodyPr>
          <a:lstStyle/>
          <a:p>
            <a:r>
              <a:rPr lang="en-US" altLang="zh-CN" sz="2000" b="1" dirty="0" smtClean="0">
                <a:solidFill>
                  <a:srgbClr val="0310BD"/>
                </a:solidFill>
              </a:rPr>
              <a:t>8</a:t>
            </a:r>
            <a:r>
              <a:rPr lang="zh-CN" altLang="en-US" sz="2000" b="1" dirty="0" smtClean="0">
                <a:solidFill>
                  <a:srgbClr val="0310BD"/>
                </a:solidFill>
              </a:rPr>
              <a:t>位</a:t>
            </a:r>
            <a:endParaRPr lang="zh-CN" altLang="en-US" sz="2000" b="1" dirty="0">
              <a:solidFill>
                <a:srgbClr val="0310BD"/>
              </a:solidFill>
            </a:endParaRPr>
          </a:p>
        </p:txBody>
      </p:sp>
      <p:sp>
        <p:nvSpPr>
          <p:cNvPr id="13" name="文本框 12"/>
          <p:cNvSpPr txBox="1"/>
          <p:nvPr/>
        </p:nvSpPr>
        <p:spPr>
          <a:xfrm>
            <a:off x="4899246" y="4014944"/>
            <a:ext cx="1125947" cy="400110"/>
          </a:xfrm>
          <a:prstGeom prst="rect">
            <a:avLst/>
          </a:prstGeom>
          <a:noFill/>
        </p:spPr>
        <p:txBody>
          <a:bodyPr wrap="square" rtlCol="0">
            <a:spAutoFit/>
          </a:bodyPr>
          <a:lstStyle/>
          <a:p>
            <a:r>
              <a:rPr lang="en-US" altLang="zh-CN" sz="2000" b="1" dirty="0" smtClean="0">
                <a:solidFill>
                  <a:srgbClr val="0310BD"/>
                </a:solidFill>
              </a:rPr>
              <a:t>24</a:t>
            </a:r>
            <a:r>
              <a:rPr lang="zh-CN" altLang="en-US" sz="2000" b="1" dirty="0" smtClean="0">
                <a:solidFill>
                  <a:srgbClr val="0310BD"/>
                </a:solidFill>
              </a:rPr>
              <a:t>位</a:t>
            </a:r>
            <a:endParaRPr lang="zh-CN" altLang="en-US" sz="2000" b="1" dirty="0">
              <a:solidFill>
                <a:srgbClr val="0310BD"/>
              </a:solidFill>
            </a:endParaRPr>
          </a:p>
        </p:txBody>
      </p:sp>
      <p:sp>
        <p:nvSpPr>
          <p:cNvPr id="14" name="文本框 13"/>
          <p:cNvSpPr txBox="1"/>
          <p:nvPr/>
        </p:nvSpPr>
        <p:spPr>
          <a:xfrm>
            <a:off x="2645619" y="4477775"/>
            <a:ext cx="919883" cy="400110"/>
          </a:xfrm>
          <a:prstGeom prst="rect">
            <a:avLst/>
          </a:prstGeom>
          <a:noFill/>
        </p:spPr>
        <p:txBody>
          <a:bodyPr wrap="square" rtlCol="0">
            <a:spAutoFit/>
          </a:bodyPr>
          <a:lstStyle/>
          <a:p>
            <a:r>
              <a:rPr lang="en-US" altLang="zh-CN" sz="2000" b="1" dirty="0" smtClean="0">
                <a:solidFill>
                  <a:srgbClr val="0310BD"/>
                </a:solidFill>
              </a:rPr>
              <a:t>16</a:t>
            </a:r>
            <a:r>
              <a:rPr lang="zh-CN" altLang="en-US" sz="2000" b="1" dirty="0" smtClean="0">
                <a:solidFill>
                  <a:srgbClr val="0310BD"/>
                </a:solidFill>
              </a:rPr>
              <a:t>位</a:t>
            </a:r>
            <a:endParaRPr lang="zh-CN" altLang="en-US" sz="2000" b="1" dirty="0">
              <a:solidFill>
                <a:srgbClr val="0310BD"/>
              </a:solidFill>
            </a:endParaRPr>
          </a:p>
        </p:txBody>
      </p:sp>
      <p:sp>
        <p:nvSpPr>
          <p:cNvPr id="19" name="文本框 18"/>
          <p:cNvSpPr txBox="1"/>
          <p:nvPr/>
        </p:nvSpPr>
        <p:spPr>
          <a:xfrm>
            <a:off x="5674903" y="4466753"/>
            <a:ext cx="1125947" cy="400110"/>
          </a:xfrm>
          <a:prstGeom prst="rect">
            <a:avLst/>
          </a:prstGeom>
          <a:noFill/>
        </p:spPr>
        <p:txBody>
          <a:bodyPr wrap="square" rtlCol="0">
            <a:spAutoFit/>
          </a:bodyPr>
          <a:lstStyle/>
          <a:p>
            <a:r>
              <a:rPr lang="en-US" altLang="zh-CN" sz="2000" b="1" dirty="0" smtClean="0">
                <a:solidFill>
                  <a:srgbClr val="0310BD"/>
                </a:solidFill>
              </a:rPr>
              <a:t>16</a:t>
            </a:r>
            <a:r>
              <a:rPr lang="zh-CN" altLang="en-US" sz="2000" b="1" dirty="0" smtClean="0">
                <a:solidFill>
                  <a:srgbClr val="0310BD"/>
                </a:solidFill>
              </a:rPr>
              <a:t>位</a:t>
            </a:r>
            <a:endParaRPr lang="zh-CN" altLang="en-US" sz="2000" b="1" dirty="0">
              <a:solidFill>
                <a:srgbClr val="0310BD"/>
              </a:solidFill>
            </a:endParaRPr>
          </a:p>
        </p:txBody>
      </p:sp>
      <p:sp>
        <p:nvSpPr>
          <p:cNvPr id="20" name="文本框 19"/>
          <p:cNvSpPr txBox="1"/>
          <p:nvPr/>
        </p:nvSpPr>
        <p:spPr>
          <a:xfrm>
            <a:off x="2907667" y="4941713"/>
            <a:ext cx="1064609" cy="400110"/>
          </a:xfrm>
          <a:prstGeom prst="rect">
            <a:avLst/>
          </a:prstGeom>
          <a:noFill/>
        </p:spPr>
        <p:txBody>
          <a:bodyPr wrap="square" rtlCol="0">
            <a:spAutoFit/>
          </a:bodyPr>
          <a:lstStyle/>
          <a:p>
            <a:r>
              <a:rPr lang="en-US" altLang="zh-CN" sz="2000" b="1" dirty="0" smtClean="0">
                <a:solidFill>
                  <a:srgbClr val="0310BD"/>
                </a:solidFill>
              </a:rPr>
              <a:t>24</a:t>
            </a:r>
            <a:r>
              <a:rPr lang="zh-CN" altLang="en-US" sz="2000" b="1" dirty="0" smtClean="0">
                <a:solidFill>
                  <a:srgbClr val="0310BD"/>
                </a:solidFill>
              </a:rPr>
              <a:t>位</a:t>
            </a:r>
            <a:endParaRPr lang="zh-CN" altLang="en-US" sz="2000" b="1" dirty="0">
              <a:solidFill>
                <a:srgbClr val="0310BD"/>
              </a:solidFill>
            </a:endParaRPr>
          </a:p>
        </p:txBody>
      </p:sp>
      <p:sp>
        <p:nvSpPr>
          <p:cNvPr id="21" name="文本框 20"/>
          <p:cNvSpPr txBox="1"/>
          <p:nvPr/>
        </p:nvSpPr>
        <p:spPr>
          <a:xfrm>
            <a:off x="6109124" y="4961132"/>
            <a:ext cx="1125947" cy="400110"/>
          </a:xfrm>
          <a:prstGeom prst="rect">
            <a:avLst/>
          </a:prstGeom>
          <a:noFill/>
        </p:spPr>
        <p:txBody>
          <a:bodyPr wrap="square" rtlCol="0">
            <a:spAutoFit/>
          </a:bodyPr>
          <a:lstStyle/>
          <a:p>
            <a:r>
              <a:rPr lang="en-US" altLang="zh-CN" sz="2000" b="1" dirty="0" smtClean="0">
                <a:solidFill>
                  <a:srgbClr val="0310BD"/>
                </a:solidFill>
              </a:rPr>
              <a:t>8</a:t>
            </a:r>
            <a:r>
              <a:rPr lang="zh-CN" altLang="en-US" sz="2000" b="1" dirty="0" smtClean="0">
                <a:solidFill>
                  <a:srgbClr val="0310BD"/>
                </a:solidFill>
              </a:rPr>
              <a:t>位</a:t>
            </a:r>
            <a:endParaRPr lang="zh-CN" altLang="en-US" sz="2000" b="1" dirty="0">
              <a:solidFill>
                <a:srgbClr val="0310BD"/>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4357" y="1250960"/>
            <a:ext cx="8706743" cy="3683188"/>
            <a:chOff x="247650" y="323850"/>
            <a:chExt cx="11608990" cy="4038600"/>
          </a:xfrm>
        </p:grpSpPr>
        <p:sp>
          <p:nvSpPr>
            <p:cNvPr id="2" name="矩形 1"/>
            <p:cNvSpPr/>
            <p:nvPr/>
          </p:nvSpPr>
          <p:spPr>
            <a:xfrm>
              <a:off x="247650" y="323850"/>
              <a:ext cx="11608990" cy="403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75874"/>
            <a:stretch>
              <a:fillRect/>
            </a:stretch>
          </p:blipFill>
          <p:spPr bwMode="auto">
            <a:xfrm>
              <a:off x="431371" y="373726"/>
              <a:ext cx="11052619" cy="83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8499" b="58168"/>
            <a:stretch>
              <a:fillRect/>
            </a:stretch>
          </p:blipFill>
          <p:spPr bwMode="auto">
            <a:xfrm>
              <a:off x="431371" y="2060848"/>
              <a:ext cx="11052619" cy="46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46654" b="39801"/>
            <a:stretch>
              <a:fillRect/>
            </a:stretch>
          </p:blipFill>
          <p:spPr bwMode="auto">
            <a:xfrm>
              <a:off x="431370" y="3343341"/>
              <a:ext cx="11052619" cy="46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矩形 3"/>
          <p:cNvSpPr/>
          <p:nvPr/>
        </p:nvSpPr>
        <p:spPr>
          <a:xfrm>
            <a:off x="603250" y="2109167"/>
            <a:ext cx="7918362" cy="646331"/>
          </a:xfrm>
          <a:prstGeom prst="rect">
            <a:avLst/>
          </a:prstGeom>
        </p:spPr>
        <p:txBody>
          <a:bodyPr wrap="square">
            <a:spAutoFit/>
          </a:bodyPr>
          <a:lstStyle/>
          <a:p>
            <a:r>
              <a:rPr lang="zh-CN" altLang="zh-CN" sz="2000" b="1" dirty="0">
                <a:solidFill>
                  <a:srgbClr val="FF0000"/>
                </a:solidFill>
              </a:rPr>
              <a:t>首字节小于</a:t>
            </a:r>
            <a:r>
              <a:rPr lang="en-US" altLang="zh-CN" sz="2000" b="1" dirty="0">
                <a:solidFill>
                  <a:srgbClr val="FF0000"/>
                </a:solidFill>
              </a:rPr>
              <a:t>128</a:t>
            </a:r>
            <a:r>
              <a:rPr lang="zh-CN" altLang="en-US" sz="2000" b="1" dirty="0">
                <a:solidFill>
                  <a:srgbClr val="FF0000"/>
                </a:solidFill>
              </a:rPr>
              <a:t>，</a:t>
            </a:r>
            <a:r>
              <a:rPr lang="zh-CN" altLang="zh-CN" sz="2000" b="1" dirty="0">
                <a:solidFill>
                  <a:srgbClr val="FF0000"/>
                </a:solidFill>
              </a:rPr>
              <a:t>全球只有</a:t>
            </a:r>
            <a:r>
              <a:rPr lang="en-US" altLang="zh-CN" sz="2000" b="1" dirty="0" smtClean="0">
                <a:solidFill>
                  <a:srgbClr val="FF0000"/>
                </a:solidFill>
              </a:rPr>
              <a:t>126</a:t>
            </a:r>
            <a:r>
              <a:rPr lang="zh-CN" altLang="en-US" sz="2000" b="1" dirty="0" smtClean="0">
                <a:solidFill>
                  <a:srgbClr val="FF0000"/>
                </a:solidFill>
              </a:rPr>
              <a:t>个</a:t>
            </a:r>
            <a:r>
              <a:rPr lang="en-US" altLang="zh-CN" sz="2000" b="1" dirty="0" smtClean="0">
                <a:solidFill>
                  <a:srgbClr val="FF0000"/>
                </a:solidFill>
              </a:rPr>
              <a:t>A</a:t>
            </a:r>
            <a:r>
              <a:rPr lang="zh-CN" altLang="zh-CN" sz="2000" b="1" dirty="0" smtClean="0">
                <a:solidFill>
                  <a:srgbClr val="FF0000"/>
                </a:solidFill>
              </a:rPr>
              <a:t>类</a:t>
            </a:r>
            <a:r>
              <a:rPr lang="zh-CN" altLang="en-US" sz="2000" b="1" dirty="0" smtClean="0">
                <a:solidFill>
                  <a:srgbClr val="FF0000"/>
                </a:solidFill>
              </a:rPr>
              <a:t>网络</a:t>
            </a:r>
            <a:r>
              <a:rPr lang="zh-CN" altLang="zh-CN" sz="1600" b="1" dirty="0" smtClean="0"/>
              <a:t>，</a:t>
            </a:r>
            <a:r>
              <a:rPr lang="zh-CN" altLang="zh-CN" sz="1600" b="1" dirty="0"/>
              <a:t>但是</a:t>
            </a:r>
            <a:r>
              <a:rPr lang="en-US" altLang="zh-CN" sz="1600" b="1" dirty="0"/>
              <a:t>A</a:t>
            </a:r>
            <a:r>
              <a:rPr lang="zh-CN" altLang="zh-CN" sz="1600" b="1" dirty="0"/>
              <a:t>类地址网络可以拥有大量主机（≤</a:t>
            </a:r>
            <a:r>
              <a:rPr lang="en-US" altLang="zh-CN" sz="1600" b="1" dirty="0"/>
              <a:t>16777214</a:t>
            </a:r>
            <a:r>
              <a:rPr lang="zh-CN" altLang="zh-CN" sz="1600" b="1" dirty="0"/>
              <a:t>）</a:t>
            </a:r>
            <a:r>
              <a:rPr lang="zh-CN" altLang="en-US" sz="1600" b="1" dirty="0"/>
              <a:t>。</a:t>
            </a:r>
            <a:endParaRPr lang="zh-CN" altLang="en-US" sz="1600" b="1" dirty="0"/>
          </a:p>
        </p:txBody>
      </p:sp>
      <p:sp>
        <p:nvSpPr>
          <p:cNvPr id="7" name="矩形 6"/>
          <p:cNvSpPr/>
          <p:nvPr/>
        </p:nvSpPr>
        <p:spPr>
          <a:xfrm>
            <a:off x="603250" y="3429796"/>
            <a:ext cx="8045450" cy="400110"/>
          </a:xfrm>
          <a:prstGeom prst="rect">
            <a:avLst/>
          </a:prstGeom>
        </p:spPr>
        <p:txBody>
          <a:bodyPr wrap="square">
            <a:spAutoFit/>
          </a:bodyPr>
          <a:lstStyle/>
          <a:p>
            <a:r>
              <a:rPr lang="zh-CN" altLang="zh-CN" sz="2000" b="1" dirty="0">
                <a:solidFill>
                  <a:srgbClr val="FF0000"/>
                </a:solidFill>
              </a:rPr>
              <a:t>首字节大于等于</a:t>
            </a:r>
            <a:r>
              <a:rPr lang="en-US" altLang="zh-CN" sz="2000" b="1" dirty="0">
                <a:solidFill>
                  <a:srgbClr val="FF0000"/>
                </a:solidFill>
              </a:rPr>
              <a:t>128</a:t>
            </a:r>
            <a:r>
              <a:rPr lang="zh-CN" altLang="zh-CN" sz="2000" b="1" dirty="0">
                <a:solidFill>
                  <a:srgbClr val="FF0000"/>
                </a:solidFill>
              </a:rPr>
              <a:t>但小于</a:t>
            </a:r>
            <a:r>
              <a:rPr lang="en-US" altLang="zh-CN" sz="2000" b="1" dirty="0">
                <a:solidFill>
                  <a:srgbClr val="FF0000"/>
                </a:solidFill>
              </a:rPr>
              <a:t>192</a:t>
            </a:r>
            <a:r>
              <a:rPr lang="zh-CN" altLang="zh-CN" sz="1600" b="1" dirty="0"/>
              <a:t>，拥有</a:t>
            </a:r>
            <a:r>
              <a:rPr lang="en-US" altLang="zh-CN" sz="1600" b="1" dirty="0"/>
              <a:t>B</a:t>
            </a:r>
            <a:r>
              <a:rPr lang="zh-CN" altLang="zh-CN" sz="1600" b="1" dirty="0"/>
              <a:t>类地址的网络最多可以拥有</a:t>
            </a:r>
            <a:r>
              <a:rPr lang="en-US" altLang="zh-CN" sz="1600" b="1" dirty="0"/>
              <a:t>65534</a:t>
            </a:r>
            <a:r>
              <a:rPr lang="zh-CN" altLang="zh-CN" sz="1600" b="1" dirty="0"/>
              <a:t>台主机。</a:t>
            </a:r>
            <a:endParaRPr lang="zh-CN" altLang="en-US" sz="1600" b="1" dirty="0"/>
          </a:p>
        </p:txBody>
      </p:sp>
      <p:sp>
        <p:nvSpPr>
          <p:cNvPr id="8" name="矩形 7"/>
          <p:cNvSpPr/>
          <p:nvPr/>
        </p:nvSpPr>
        <p:spPr>
          <a:xfrm>
            <a:off x="620548" y="4457607"/>
            <a:ext cx="7391313" cy="400110"/>
          </a:xfrm>
          <a:prstGeom prst="rect">
            <a:avLst/>
          </a:prstGeom>
        </p:spPr>
        <p:txBody>
          <a:bodyPr wrap="square">
            <a:spAutoFit/>
          </a:bodyPr>
          <a:lstStyle/>
          <a:p>
            <a:r>
              <a:rPr lang="zh-CN" altLang="zh-CN" sz="2000" b="1" dirty="0">
                <a:solidFill>
                  <a:srgbClr val="FF0000"/>
                </a:solidFill>
              </a:rPr>
              <a:t>首字节大于等于</a:t>
            </a:r>
            <a:r>
              <a:rPr lang="en-US" altLang="zh-CN" sz="2000" b="1" dirty="0">
                <a:solidFill>
                  <a:srgbClr val="FF0000"/>
                </a:solidFill>
              </a:rPr>
              <a:t>192</a:t>
            </a:r>
            <a:r>
              <a:rPr lang="zh-CN" altLang="zh-CN" sz="2000" b="1" dirty="0">
                <a:solidFill>
                  <a:srgbClr val="FF0000"/>
                </a:solidFill>
              </a:rPr>
              <a:t>小于</a:t>
            </a:r>
            <a:r>
              <a:rPr lang="en-US" altLang="zh-CN" sz="2000" b="1" dirty="0">
                <a:solidFill>
                  <a:srgbClr val="FF0000"/>
                </a:solidFill>
              </a:rPr>
              <a:t>224</a:t>
            </a:r>
            <a:r>
              <a:rPr lang="zh-CN" altLang="zh-CN" sz="1600" b="1" dirty="0"/>
              <a:t>，</a:t>
            </a:r>
            <a:r>
              <a:rPr lang="en-US" altLang="zh-CN" sz="1600" b="1" dirty="0"/>
              <a:t>C</a:t>
            </a:r>
            <a:r>
              <a:rPr lang="zh-CN" altLang="zh-CN" sz="1600" b="1" dirty="0"/>
              <a:t>类地址的网络拥有的主机小于</a:t>
            </a:r>
            <a:r>
              <a:rPr lang="en-US" altLang="zh-CN" sz="1600" b="1" dirty="0"/>
              <a:t>254</a:t>
            </a:r>
            <a:r>
              <a:rPr lang="zh-CN" altLang="zh-CN" sz="1600" b="1" dirty="0"/>
              <a:t>台。</a:t>
            </a:r>
            <a:endParaRPr lang="zh-CN" altLang="zh-CN" sz="1600" b="1" dirty="0"/>
          </a:p>
        </p:txBody>
      </p:sp>
      <p:sp>
        <p:nvSpPr>
          <p:cNvPr id="11"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10" name="文本框 9"/>
          <p:cNvSpPr txBox="1"/>
          <p:nvPr/>
        </p:nvSpPr>
        <p:spPr>
          <a:xfrm>
            <a:off x="94357" y="5619887"/>
            <a:ext cx="6100641" cy="491481"/>
          </a:xfrm>
          <a:prstGeom prst="rect">
            <a:avLst/>
          </a:prstGeom>
          <a:noFill/>
        </p:spPr>
        <p:txBody>
          <a:bodyPr wrap="square" rtlCol="0">
            <a:spAutoFit/>
          </a:bodyPr>
          <a:lstStyle/>
          <a:p>
            <a:pPr>
              <a:lnSpc>
                <a:spcPct val="120000"/>
              </a:lnSpc>
              <a:spcBef>
                <a:spcPts val="600"/>
              </a:spcBef>
            </a:pPr>
            <a:r>
              <a:rPr lang="zh-CN" altLang="en-US" sz="2400" b="1" dirty="0" smtClean="0">
                <a:solidFill>
                  <a:srgbClr val="0310BD"/>
                </a:solidFill>
              </a:rPr>
              <a:t>可</a:t>
            </a:r>
            <a:r>
              <a:rPr lang="zh-CN" altLang="en-US" sz="2400" b="1" dirty="0">
                <a:solidFill>
                  <a:srgbClr val="0310BD"/>
                </a:solidFill>
              </a:rPr>
              <a:t>分配的最大主机数</a:t>
            </a:r>
            <a:r>
              <a:rPr lang="en-US" altLang="zh-CN" sz="2400" b="1" dirty="0">
                <a:solidFill>
                  <a:srgbClr val="0310BD"/>
                </a:solidFill>
              </a:rPr>
              <a:t>=2^</a:t>
            </a:r>
            <a:r>
              <a:rPr lang="zh-CN" altLang="en-US" sz="2400" b="1" dirty="0">
                <a:solidFill>
                  <a:srgbClr val="0310BD"/>
                </a:solidFill>
              </a:rPr>
              <a:t>主机号位数 </a:t>
            </a:r>
            <a:r>
              <a:rPr lang="en-US" altLang="zh-CN" sz="2400" b="1" dirty="0">
                <a:solidFill>
                  <a:srgbClr val="0310BD"/>
                </a:solidFill>
              </a:rPr>
              <a:t>-2 </a:t>
            </a:r>
            <a:endParaRPr lang="zh-CN" altLang="en-US" sz="2400" b="1" dirty="0">
              <a:solidFill>
                <a:srgbClr val="0310BD"/>
              </a:solidFill>
            </a:endParaRPr>
          </a:p>
        </p:txBody>
      </p:sp>
      <p:sp>
        <p:nvSpPr>
          <p:cNvPr id="12" name="文本框 11"/>
          <p:cNvSpPr txBox="1"/>
          <p:nvPr/>
        </p:nvSpPr>
        <p:spPr>
          <a:xfrm>
            <a:off x="94357" y="5108547"/>
            <a:ext cx="5744078" cy="461665"/>
          </a:xfrm>
          <a:prstGeom prst="rect">
            <a:avLst/>
          </a:prstGeom>
          <a:noFill/>
        </p:spPr>
        <p:txBody>
          <a:bodyPr wrap="square" rtlCol="0">
            <a:spAutoFit/>
          </a:bodyPr>
          <a:lstStyle/>
          <a:p>
            <a:r>
              <a:rPr lang="zh-CN" altLang="en-US" sz="2400" b="1" dirty="0" smtClean="0">
                <a:solidFill>
                  <a:srgbClr val="C00000"/>
                </a:solidFill>
              </a:rPr>
              <a:t>注意：网络号和主机号全</a:t>
            </a:r>
            <a:r>
              <a:rPr lang="en-US" altLang="zh-CN" sz="2400" b="1" dirty="0" smtClean="0">
                <a:solidFill>
                  <a:srgbClr val="C00000"/>
                </a:solidFill>
              </a:rPr>
              <a:t>0</a:t>
            </a:r>
            <a:r>
              <a:rPr lang="zh-CN" altLang="en-US" sz="2400" b="1" dirty="0" smtClean="0">
                <a:solidFill>
                  <a:srgbClr val="C00000"/>
                </a:solidFill>
              </a:rPr>
              <a:t>、全</a:t>
            </a:r>
            <a:r>
              <a:rPr lang="en-US" altLang="zh-CN" sz="2400" b="1" dirty="0" smtClean="0">
                <a:solidFill>
                  <a:srgbClr val="C00000"/>
                </a:solidFill>
              </a:rPr>
              <a:t>1</a:t>
            </a:r>
            <a:r>
              <a:rPr lang="zh-CN" altLang="en-US" sz="2400" b="1" dirty="0" smtClean="0">
                <a:solidFill>
                  <a:srgbClr val="C00000"/>
                </a:solidFill>
              </a:rPr>
              <a:t>不分配。</a:t>
            </a:r>
            <a:endParaRPr lang="zh-CN" altLang="en-US" sz="2400" b="1" dirty="0">
              <a:solidFill>
                <a:srgbClr val="C00000"/>
              </a:solidFill>
            </a:endParaRPr>
          </a:p>
        </p:txBody>
      </p:sp>
      <p:sp>
        <p:nvSpPr>
          <p:cNvPr id="9" name="文本框 8"/>
          <p:cNvSpPr txBox="1"/>
          <p:nvPr/>
        </p:nvSpPr>
        <p:spPr>
          <a:xfrm>
            <a:off x="5664018" y="5010579"/>
            <a:ext cx="3479982" cy="1865126"/>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dirty="0" smtClean="0"/>
              <a:t>A</a:t>
            </a:r>
            <a:r>
              <a:rPr lang="zh-CN" altLang="en-US" sz="2400" dirty="0" smtClean="0"/>
              <a:t>类网络个数</a:t>
            </a:r>
            <a:endParaRPr lang="en-US" altLang="zh-CN" sz="2400" dirty="0" smtClean="0"/>
          </a:p>
          <a:p>
            <a:pPr>
              <a:lnSpc>
                <a:spcPct val="120000"/>
              </a:lnSpc>
            </a:pPr>
            <a:r>
              <a:rPr lang="en-US" altLang="zh-CN" sz="2400" dirty="0" smtClean="0"/>
              <a:t>=2</a:t>
            </a:r>
            <a:r>
              <a:rPr lang="en-US" altLang="zh-CN" sz="2400" baseline="30000" dirty="0" smtClean="0"/>
              <a:t>7</a:t>
            </a:r>
            <a:r>
              <a:rPr lang="en-US" altLang="zh-CN" sz="2400" dirty="0" smtClean="0"/>
              <a:t> -2 = 126</a:t>
            </a:r>
            <a:endParaRPr lang="en-US" altLang="zh-CN" sz="2400" dirty="0" smtClean="0"/>
          </a:p>
          <a:p>
            <a:pPr marL="342900" indent="-342900">
              <a:lnSpc>
                <a:spcPct val="120000"/>
              </a:lnSpc>
              <a:buFont typeface="Wingdings" panose="05000000000000000000" pitchFamily="2" charset="2"/>
              <a:buChar char="l"/>
            </a:pPr>
            <a:r>
              <a:rPr lang="en-US" altLang="zh-CN" sz="2400" dirty="0"/>
              <a:t>A</a:t>
            </a:r>
            <a:r>
              <a:rPr lang="zh-CN" altLang="en-US" sz="2400" dirty="0"/>
              <a:t>类</a:t>
            </a:r>
            <a:r>
              <a:rPr lang="zh-CN" altLang="en-US" sz="2400" dirty="0" smtClean="0"/>
              <a:t>网络地址主机个数</a:t>
            </a:r>
            <a:endParaRPr lang="en-US" altLang="zh-CN" sz="2400" dirty="0"/>
          </a:p>
          <a:p>
            <a:pPr>
              <a:lnSpc>
                <a:spcPct val="120000"/>
              </a:lnSpc>
            </a:pPr>
            <a:r>
              <a:rPr lang="en-US" altLang="zh-CN" sz="2400" dirty="0"/>
              <a:t>=</a:t>
            </a:r>
            <a:r>
              <a:rPr lang="en-US" altLang="zh-CN" sz="2400" dirty="0" smtClean="0"/>
              <a:t>2</a:t>
            </a:r>
            <a:r>
              <a:rPr lang="en-US" altLang="zh-CN" sz="2400" baseline="30000" dirty="0" smtClean="0"/>
              <a:t>24</a:t>
            </a:r>
            <a:r>
              <a:rPr lang="en-US" altLang="zh-CN" sz="2400" dirty="0" smtClean="0"/>
              <a:t> </a:t>
            </a:r>
            <a:r>
              <a:rPr lang="en-US" altLang="zh-CN" sz="2400" dirty="0"/>
              <a:t>-2 = 16777214</a:t>
            </a:r>
            <a:endParaRPr lang="zh-CN" altLang="en-US" sz="2400" dirty="0"/>
          </a:p>
        </p:txBody>
      </p:sp>
      <p:sp>
        <p:nvSpPr>
          <p:cNvPr id="14" name="文本框 13"/>
          <p:cNvSpPr txBox="1"/>
          <p:nvPr/>
        </p:nvSpPr>
        <p:spPr>
          <a:xfrm>
            <a:off x="2414019" y="1707163"/>
            <a:ext cx="585479" cy="400110"/>
          </a:xfrm>
          <a:prstGeom prst="rect">
            <a:avLst/>
          </a:prstGeom>
          <a:noFill/>
        </p:spPr>
        <p:txBody>
          <a:bodyPr wrap="square" rtlCol="0">
            <a:spAutoFit/>
          </a:bodyPr>
          <a:lstStyle/>
          <a:p>
            <a:r>
              <a:rPr lang="en-US" altLang="zh-CN" sz="2000" b="1" dirty="0" smtClean="0">
                <a:solidFill>
                  <a:srgbClr val="0310BD"/>
                </a:solidFill>
              </a:rPr>
              <a:t>8</a:t>
            </a:r>
            <a:r>
              <a:rPr lang="zh-CN" altLang="en-US" sz="2000" b="1" dirty="0" smtClean="0">
                <a:solidFill>
                  <a:srgbClr val="0310BD"/>
                </a:solidFill>
              </a:rPr>
              <a:t>位</a:t>
            </a:r>
            <a:endParaRPr lang="zh-CN" altLang="en-US" sz="2000" b="1" dirty="0">
              <a:solidFill>
                <a:srgbClr val="0310BD"/>
              </a:solidFill>
            </a:endParaRPr>
          </a:p>
        </p:txBody>
      </p:sp>
      <p:sp>
        <p:nvSpPr>
          <p:cNvPr id="15" name="文本框 14"/>
          <p:cNvSpPr txBox="1"/>
          <p:nvPr/>
        </p:nvSpPr>
        <p:spPr>
          <a:xfrm>
            <a:off x="6085580" y="1752963"/>
            <a:ext cx="1125947" cy="400110"/>
          </a:xfrm>
          <a:prstGeom prst="rect">
            <a:avLst/>
          </a:prstGeom>
          <a:noFill/>
        </p:spPr>
        <p:txBody>
          <a:bodyPr wrap="square" rtlCol="0">
            <a:spAutoFit/>
          </a:bodyPr>
          <a:lstStyle/>
          <a:p>
            <a:r>
              <a:rPr lang="en-US" altLang="zh-CN" sz="2000" b="1" dirty="0" smtClean="0">
                <a:solidFill>
                  <a:srgbClr val="0310BD"/>
                </a:solidFill>
              </a:rPr>
              <a:t>24</a:t>
            </a:r>
            <a:r>
              <a:rPr lang="zh-CN" altLang="en-US" sz="2000" b="1" dirty="0" smtClean="0">
                <a:solidFill>
                  <a:srgbClr val="0310BD"/>
                </a:solidFill>
              </a:rPr>
              <a:t>位</a:t>
            </a:r>
            <a:endParaRPr lang="zh-CN" altLang="en-US" sz="2000" b="1" dirty="0">
              <a:solidFill>
                <a:srgbClr val="0310BD"/>
              </a:solidFill>
            </a:endParaRPr>
          </a:p>
        </p:txBody>
      </p:sp>
      <p:sp>
        <p:nvSpPr>
          <p:cNvPr id="16" name="文本框 15"/>
          <p:cNvSpPr txBox="1"/>
          <p:nvPr/>
        </p:nvSpPr>
        <p:spPr>
          <a:xfrm>
            <a:off x="3456996" y="2854868"/>
            <a:ext cx="919883" cy="400110"/>
          </a:xfrm>
          <a:prstGeom prst="rect">
            <a:avLst/>
          </a:prstGeom>
          <a:noFill/>
        </p:spPr>
        <p:txBody>
          <a:bodyPr wrap="square" rtlCol="0">
            <a:spAutoFit/>
          </a:bodyPr>
          <a:lstStyle/>
          <a:p>
            <a:r>
              <a:rPr lang="en-US" altLang="zh-CN" sz="2000" b="1" dirty="0" smtClean="0">
                <a:solidFill>
                  <a:srgbClr val="0310BD"/>
                </a:solidFill>
              </a:rPr>
              <a:t>16</a:t>
            </a:r>
            <a:r>
              <a:rPr lang="zh-CN" altLang="en-US" sz="2000" b="1" dirty="0" smtClean="0">
                <a:solidFill>
                  <a:srgbClr val="0310BD"/>
                </a:solidFill>
              </a:rPr>
              <a:t>位</a:t>
            </a:r>
            <a:endParaRPr lang="zh-CN" altLang="en-US" sz="2000" b="1" dirty="0">
              <a:solidFill>
                <a:srgbClr val="0310BD"/>
              </a:solidFill>
            </a:endParaRPr>
          </a:p>
        </p:txBody>
      </p:sp>
      <p:sp>
        <p:nvSpPr>
          <p:cNvPr id="17" name="文本框 16"/>
          <p:cNvSpPr txBox="1"/>
          <p:nvPr/>
        </p:nvSpPr>
        <p:spPr>
          <a:xfrm>
            <a:off x="7182052" y="2845191"/>
            <a:ext cx="1125947" cy="400110"/>
          </a:xfrm>
          <a:prstGeom prst="rect">
            <a:avLst/>
          </a:prstGeom>
          <a:noFill/>
        </p:spPr>
        <p:txBody>
          <a:bodyPr wrap="square" rtlCol="0">
            <a:spAutoFit/>
          </a:bodyPr>
          <a:lstStyle/>
          <a:p>
            <a:r>
              <a:rPr lang="en-US" altLang="zh-CN" sz="2000" b="1" dirty="0" smtClean="0">
                <a:solidFill>
                  <a:srgbClr val="0310BD"/>
                </a:solidFill>
              </a:rPr>
              <a:t>16</a:t>
            </a:r>
            <a:r>
              <a:rPr lang="zh-CN" altLang="en-US" sz="2000" b="1" dirty="0" smtClean="0">
                <a:solidFill>
                  <a:srgbClr val="0310BD"/>
                </a:solidFill>
              </a:rPr>
              <a:t>位</a:t>
            </a:r>
            <a:endParaRPr lang="zh-CN" altLang="en-US" sz="2000" b="1" dirty="0">
              <a:solidFill>
                <a:srgbClr val="0310BD"/>
              </a:solidFill>
            </a:endParaRPr>
          </a:p>
        </p:txBody>
      </p:sp>
      <p:sp>
        <p:nvSpPr>
          <p:cNvPr id="18" name="文本框 17"/>
          <p:cNvSpPr txBox="1"/>
          <p:nvPr/>
        </p:nvSpPr>
        <p:spPr>
          <a:xfrm>
            <a:off x="3644990" y="4034116"/>
            <a:ext cx="1064609" cy="400110"/>
          </a:xfrm>
          <a:prstGeom prst="rect">
            <a:avLst/>
          </a:prstGeom>
          <a:noFill/>
        </p:spPr>
        <p:txBody>
          <a:bodyPr wrap="square" rtlCol="0">
            <a:spAutoFit/>
          </a:bodyPr>
          <a:lstStyle/>
          <a:p>
            <a:r>
              <a:rPr lang="en-US" altLang="zh-CN" sz="2000" b="1" dirty="0" smtClean="0">
                <a:solidFill>
                  <a:srgbClr val="0310BD"/>
                </a:solidFill>
              </a:rPr>
              <a:t>24</a:t>
            </a:r>
            <a:r>
              <a:rPr lang="zh-CN" altLang="en-US" sz="2000" b="1" dirty="0" smtClean="0">
                <a:solidFill>
                  <a:srgbClr val="0310BD"/>
                </a:solidFill>
              </a:rPr>
              <a:t>位</a:t>
            </a:r>
            <a:endParaRPr lang="zh-CN" altLang="en-US" sz="2000" b="1" dirty="0">
              <a:solidFill>
                <a:srgbClr val="0310BD"/>
              </a:solidFill>
            </a:endParaRPr>
          </a:p>
        </p:txBody>
      </p:sp>
      <p:sp>
        <p:nvSpPr>
          <p:cNvPr id="19" name="文本框 18"/>
          <p:cNvSpPr txBox="1"/>
          <p:nvPr/>
        </p:nvSpPr>
        <p:spPr>
          <a:xfrm>
            <a:off x="7814897" y="4044542"/>
            <a:ext cx="1125947" cy="400110"/>
          </a:xfrm>
          <a:prstGeom prst="rect">
            <a:avLst/>
          </a:prstGeom>
          <a:noFill/>
        </p:spPr>
        <p:txBody>
          <a:bodyPr wrap="square" rtlCol="0">
            <a:spAutoFit/>
          </a:bodyPr>
          <a:lstStyle/>
          <a:p>
            <a:r>
              <a:rPr lang="en-US" altLang="zh-CN" sz="2000" b="1" dirty="0" smtClean="0">
                <a:solidFill>
                  <a:srgbClr val="0310BD"/>
                </a:solidFill>
              </a:rPr>
              <a:t>8</a:t>
            </a:r>
            <a:r>
              <a:rPr lang="zh-CN" altLang="en-US" sz="2000" b="1" dirty="0" smtClean="0">
                <a:solidFill>
                  <a:srgbClr val="0310BD"/>
                </a:solidFill>
              </a:rPr>
              <a:t>位</a:t>
            </a:r>
            <a:endParaRPr lang="zh-CN" altLang="en-US" sz="2000" b="1" dirty="0">
              <a:solidFill>
                <a:srgbClr val="0310BD"/>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719" y="3278053"/>
            <a:ext cx="8522812" cy="770869"/>
          </a:xfrm>
        </p:spPr>
        <p:txBody>
          <a:bodyPr>
            <a:noAutofit/>
          </a:bodyPr>
          <a:lstStyle/>
          <a:p>
            <a:pPr algn="l"/>
            <a:r>
              <a:rPr lang="zh-CN" altLang="en-US" sz="2200" b="1" dirty="0">
                <a:latin typeface="+mn-ea"/>
                <a:ea typeface="+mn-ea"/>
              </a:rPr>
              <a:t>通过</a:t>
            </a:r>
            <a:r>
              <a:rPr lang="zh-CN" altLang="en-US" sz="2200" b="1" dirty="0">
                <a:solidFill>
                  <a:srgbClr val="C00000"/>
                </a:solidFill>
                <a:latin typeface="+mn-ea"/>
                <a:ea typeface="+mn-ea"/>
              </a:rPr>
              <a:t>子网掩码</a:t>
            </a:r>
            <a:r>
              <a:rPr lang="zh-CN" altLang="en-US" sz="2200" b="1" dirty="0">
                <a:latin typeface="+mn-ea"/>
                <a:ea typeface="+mn-ea"/>
              </a:rPr>
              <a:t>将一个物理网络划分为</a:t>
            </a:r>
            <a:r>
              <a:rPr lang="zh-CN" altLang="en-US" sz="2200" b="1" dirty="0">
                <a:solidFill>
                  <a:srgbClr val="C00000"/>
                </a:solidFill>
                <a:latin typeface="+mn-ea"/>
                <a:ea typeface="+mn-ea"/>
              </a:rPr>
              <a:t>若干个子网</a:t>
            </a:r>
            <a:r>
              <a:rPr lang="zh-CN" altLang="en-US" sz="2200" b="1" dirty="0">
                <a:latin typeface="+mn-ea"/>
                <a:ea typeface="+mn-ea"/>
              </a:rPr>
              <a:t>，但对外仍表现为一个网络。</a:t>
            </a:r>
            <a:endParaRPr lang="zh-CN" altLang="en-US" sz="2200" b="1" dirty="0">
              <a:latin typeface="+mn-ea"/>
              <a:ea typeface="+mn-ea"/>
            </a:endParaRPr>
          </a:p>
        </p:txBody>
      </p:sp>
      <p:sp>
        <p:nvSpPr>
          <p:cNvPr id="3" name="内容占位符 2"/>
          <p:cNvSpPr>
            <a:spLocks noGrp="1"/>
          </p:cNvSpPr>
          <p:nvPr>
            <p:ph idx="1"/>
          </p:nvPr>
        </p:nvSpPr>
        <p:spPr>
          <a:xfrm>
            <a:off x="260350" y="4162549"/>
            <a:ext cx="8591550" cy="2262626"/>
          </a:xfrm>
          <a:noFill/>
        </p:spPr>
        <p:txBody>
          <a:bodyPr>
            <a:normAutofit fontScale="92500" lnSpcReduction="10000"/>
          </a:bodyPr>
          <a:lstStyle/>
          <a:p>
            <a:pPr algn="just">
              <a:lnSpc>
                <a:spcPct val="120000"/>
              </a:lnSpc>
              <a:buFont typeface="Wingdings" panose="05000000000000000000" pitchFamily="2" charset="2"/>
              <a:buChar char="n"/>
            </a:pPr>
            <a:r>
              <a:rPr lang="zh-CN" altLang="en-US" sz="2200" b="1" dirty="0">
                <a:latin typeface="+mn-ea"/>
              </a:rPr>
              <a:t>作用：</a:t>
            </a:r>
            <a:r>
              <a:rPr lang="zh-CN" altLang="en-US" sz="2200" b="1" dirty="0">
                <a:solidFill>
                  <a:srgbClr val="0310BD"/>
                </a:solidFill>
                <a:latin typeface="+mn-ea"/>
              </a:rPr>
              <a:t>表明一个</a:t>
            </a:r>
            <a:r>
              <a:rPr lang="en-US" altLang="zh-CN" sz="2200" b="1" dirty="0">
                <a:solidFill>
                  <a:srgbClr val="0310BD"/>
                </a:solidFill>
                <a:latin typeface="+mn-ea"/>
              </a:rPr>
              <a:t>IP</a:t>
            </a:r>
            <a:r>
              <a:rPr lang="zh-CN" altLang="en-US" sz="2200" b="1" dirty="0">
                <a:solidFill>
                  <a:srgbClr val="0310BD"/>
                </a:solidFill>
                <a:latin typeface="+mn-ea"/>
              </a:rPr>
              <a:t>地址中哪些位是网络号，哪些位是主机号</a:t>
            </a:r>
            <a:r>
              <a:rPr lang="zh-CN" altLang="en-US" sz="2200" b="1" dirty="0">
                <a:latin typeface="+mn-ea"/>
              </a:rPr>
              <a:t>。子网掩码的长度也是</a:t>
            </a:r>
            <a:r>
              <a:rPr lang="en-US" altLang="zh-CN" sz="2200" b="1" dirty="0">
                <a:latin typeface="+mn-ea"/>
              </a:rPr>
              <a:t>32</a:t>
            </a:r>
            <a:r>
              <a:rPr lang="zh-CN" altLang="en-US" sz="2200" b="1" dirty="0">
                <a:latin typeface="+mn-ea"/>
              </a:rPr>
              <a:t>位，左边是网络位，用二进制数</a:t>
            </a:r>
            <a:r>
              <a:rPr lang="en-US" altLang="zh-CN" sz="2200" b="1" dirty="0">
                <a:latin typeface="+mn-ea"/>
              </a:rPr>
              <a:t>1</a:t>
            </a:r>
            <a:r>
              <a:rPr lang="zh-CN" altLang="en-US" sz="2200" b="1" dirty="0">
                <a:latin typeface="+mn-ea"/>
              </a:rPr>
              <a:t>表示，</a:t>
            </a:r>
            <a:r>
              <a:rPr lang="zh-CN" altLang="en-US" sz="2200" b="1" dirty="0">
                <a:solidFill>
                  <a:srgbClr val="0310BD"/>
                </a:solidFill>
                <a:latin typeface="+mn-ea"/>
              </a:rPr>
              <a:t>１的数目等于网络位的长度</a:t>
            </a:r>
            <a:r>
              <a:rPr lang="zh-CN" altLang="en-US" sz="2200" b="1" dirty="0">
                <a:latin typeface="+mn-ea"/>
              </a:rPr>
              <a:t>；右边是主机位，用二进制数０表示</a:t>
            </a:r>
            <a:r>
              <a:rPr lang="en-US" altLang="zh-CN" sz="2200" b="1" dirty="0">
                <a:latin typeface="+mn-ea"/>
              </a:rPr>
              <a:t>,</a:t>
            </a:r>
            <a:r>
              <a:rPr lang="zh-CN" altLang="en-US" sz="2200" b="1" dirty="0">
                <a:solidFill>
                  <a:srgbClr val="0310BD"/>
                </a:solidFill>
                <a:latin typeface="+mn-ea"/>
              </a:rPr>
              <a:t>０的数目等于主机位的长度。</a:t>
            </a:r>
            <a:endParaRPr lang="zh-CN" altLang="en-US" sz="2200" b="1" dirty="0">
              <a:solidFill>
                <a:srgbClr val="0310BD"/>
              </a:solidFill>
              <a:latin typeface="+mn-ea"/>
            </a:endParaRPr>
          </a:p>
          <a:p>
            <a:pPr algn="just">
              <a:lnSpc>
                <a:spcPct val="120000"/>
              </a:lnSpc>
              <a:buFont typeface="Wingdings" panose="05000000000000000000" pitchFamily="2" charset="2"/>
              <a:buChar char="n"/>
            </a:pPr>
            <a:r>
              <a:rPr lang="en-US" altLang="zh-CN" sz="2200" b="1" dirty="0">
                <a:latin typeface="+mn-ea"/>
              </a:rPr>
              <a:t>A</a:t>
            </a:r>
            <a:r>
              <a:rPr lang="zh-CN" altLang="en-US" sz="2200" b="1" dirty="0">
                <a:latin typeface="+mn-ea"/>
              </a:rPr>
              <a:t>类地址默认子网掩码是</a:t>
            </a:r>
            <a:r>
              <a:rPr lang="en-US" altLang="zh-CN" sz="2200" b="1" dirty="0">
                <a:latin typeface="+mn-ea"/>
              </a:rPr>
              <a:t>255.0.0.0</a:t>
            </a:r>
            <a:r>
              <a:rPr lang="zh-CN" altLang="en-US" sz="2200" b="1" dirty="0">
                <a:latin typeface="+mn-ea"/>
              </a:rPr>
              <a:t>；</a:t>
            </a:r>
            <a:r>
              <a:rPr lang="en-US" altLang="zh-CN" sz="2200" b="1" dirty="0">
                <a:latin typeface="+mn-ea"/>
              </a:rPr>
              <a:t>B</a:t>
            </a:r>
            <a:r>
              <a:rPr lang="zh-CN" altLang="en-US" sz="2200" b="1" dirty="0">
                <a:latin typeface="+mn-ea"/>
              </a:rPr>
              <a:t>类地址默认子网掩码是</a:t>
            </a:r>
            <a:r>
              <a:rPr lang="en-US" altLang="zh-CN" sz="2200" b="1" dirty="0">
                <a:latin typeface="+mn-ea"/>
              </a:rPr>
              <a:t>255.255.0.0</a:t>
            </a:r>
            <a:r>
              <a:rPr lang="zh-CN" altLang="en-US" sz="2200" b="1" dirty="0">
                <a:latin typeface="+mn-ea"/>
              </a:rPr>
              <a:t>；</a:t>
            </a:r>
            <a:r>
              <a:rPr lang="en-US" altLang="zh-CN" sz="2200" b="1" dirty="0">
                <a:latin typeface="+mn-ea"/>
              </a:rPr>
              <a:t>C</a:t>
            </a:r>
            <a:r>
              <a:rPr lang="zh-CN" altLang="en-US" sz="2200" b="1" dirty="0">
                <a:latin typeface="+mn-ea"/>
              </a:rPr>
              <a:t>类地址默认子网掩码是</a:t>
            </a:r>
            <a:r>
              <a:rPr lang="en-US" altLang="zh-CN" sz="2200" b="1" dirty="0">
                <a:latin typeface="+mn-ea"/>
              </a:rPr>
              <a:t>255.255.255.0</a:t>
            </a:r>
            <a:r>
              <a:rPr lang="zh-CN" altLang="en-US" sz="2200" b="1" dirty="0">
                <a:latin typeface="+mn-ea"/>
              </a:rPr>
              <a:t>。</a:t>
            </a:r>
            <a:endParaRPr lang="zh-CN" altLang="en-US" sz="2200" b="1" dirty="0">
              <a:latin typeface="+mn-ea"/>
            </a:endParaRPr>
          </a:p>
        </p:txBody>
      </p:sp>
      <p:sp>
        <p:nvSpPr>
          <p:cNvPr id="4"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5" name="文本框 4"/>
          <p:cNvSpPr txBox="1"/>
          <p:nvPr/>
        </p:nvSpPr>
        <p:spPr>
          <a:xfrm>
            <a:off x="378777" y="1248430"/>
            <a:ext cx="3353991" cy="830997"/>
          </a:xfrm>
          <a:prstGeom prst="rect">
            <a:avLst/>
          </a:prstGeom>
          <a:noFill/>
        </p:spPr>
        <p:txBody>
          <a:bodyPr wrap="square" rtlCol="0">
            <a:spAutoFit/>
          </a:bodyPr>
          <a:lstStyle/>
          <a:p>
            <a:pPr>
              <a:lnSpc>
                <a:spcPct val="120000"/>
              </a:lnSpc>
            </a:pPr>
            <a:r>
              <a:rPr lang="en-US" altLang="zh-CN" sz="2000" b="1" dirty="0"/>
              <a:t>1</a:t>
            </a:r>
            <a:r>
              <a:rPr lang="zh-CN" altLang="en-US" sz="2000" b="1" dirty="0"/>
              <a:t>）</a:t>
            </a:r>
            <a:r>
              <a:rPr lang="en-US" altLang="zh-CN" sz="2000" b="1" dirty="0"/>
              <a:t>IP</a:t>
            </a:r>
            <a:r>
              <a:rPr lang="zh-CN" altLang="en-US" sz="2000" b="1" dirty="0"/>
              <a:t>地址利用率有时很低；</a:t>
            </a:r>
            <a:endParaRPr lang="en-US" altLang="zh-CN" sz="2000" b="1" dirty="0"/>
          </a:p>
          <a:p>
            <a:pPr>
              <a:lnSpc>
                <a:spcPct val="120000"/>
              </a:lnSpc>
            </a:pPr>
            <a:r>
              <a:rPr lang="en-US" altLang="zh-CN" sz="2000" b="1" dirty="0"/>
              <a:t>2</a:t>
            </a:r>
            <a:r>
              <a:rPr lang="zh-CN" altLang="en-US" sz="2000" b="1" dirty="0"/>
              <a:t>）两级</a:t>
            </a:r>
            <a:r>
              <a:rPr lang="en-US" altLang="zh-CN" sz="2000" b="1" dirty="0"/>
              <a:t>IP</a:t>
            </a:r>
            <a:r>
              <a:rPr lang="zh-CN" altLang="en-US" sz="2000" b="1" dirty="0"/>
              <a:t>地址不够灵活；</a:t>
            </a:r>
            <a:endParaRPr lang="zh-CN" altLang="en-US" sz="2000" b="1" dirty="0"/>
          </a:p>
        </p:txBody>
      </p:sp>
      <p:sp>
        <p:nvSpPr>
          <p:cNvPr id="8" name="矩形 7"/>
          <p:cNvSpPr/>
          <p:nvPr/>
        </p:nvSpPr>
        <p:spPr>
          <a:xfrm>
            <a:off x="4438650" y="1412647"/>
            <a:ext cx="1409700" cy="4637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rPr>
              <a:t>网络号</a:t>
            </a:r>
            <a:endParaRPr lang="zh-CN" altLang="en-US" sz="2200" b="1" dirty="0">
              <a:solidFill>
                <a:schemeClr val="tx1"/>
              </a:solidFill>
            </a:endParaRPr>
          </a:p>
        </p:txBody>
      </p:sp>
      <p:sp>
        <p:nvSpPr>
          <p:cNvPr id="10" name="矩形 9"/>
          <p:cNvSpPr/>
          <p:nvPr/>
        </p:nvSpPr>
        <p:spPr>
          <a:xfrm>
            <a:off x="5848350" y="1412647"/>
            <a:ext cx="2501900" cy="4637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chemeClr val="tx1"/>
                </a:solidFill>
              </a:rPr>
              <a:t>主机号</a:t>
            </a:r>
            <a:endParaRPr lang="zh-CN" altLang="en-US" sz="2200" b="1" dirty="0">
              <a:solidFill>
                <a:schemeClr val="tx1"/>
              </a:solidFill>
            </a:endParaRPr>
          </a:p>
        </p:txBody>
      </p:sp>
      <p:sp>
        <p:nvSpPr>
          <p:cNvPr id="11" name="矩形 10"/>
          <p:cNvSpPr/>
          <p:nvPr/>
        </p:nvSpPr>
        <p:spPr>
          <a:xfrm>
            <a:off x="4438650" y="2314380"/>
            <a:ext cx="1409700" cy="4637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a:solidFill>
                  <a:schemeClr val="tx1"/>
                </a:solidFill>
              </a:rPr>
              <a:t>网络号</a:t>
            </a:r>
            <a:endParaRPr lang="zh-CN" altLang="en-US" sz="2200" b="1" dirty="0">
              <a:solidFill>
                <a:schemeClr val="tx1"/>
              </a:solidFill>
            </a:endParaRPr>
          </a:p>
        </p:txBody>
      </p:sp>
      <p:sp>
        <p:nvSpPr>
          <p:cNvPr id="12" name="矩形 11"/>
          <p:cNvSpPr/>
          <p:nvPr/>
        </p:nvSpPr>
        <p:spPr>
          <a:xfrm>
            <a:off x="5848350" y="2314380"/>
            <a:ext cx="1073150" cy="4637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chemeClr val="tx1"/>
                </a:solidFill>
              </a:rPr>
              <a:t>子网号</a:t>
            </a:r>
            <a:endParaRPr lang="zh-CN" altLang="en-US" sz="2200" b="1" dirty="0">
              <a:solidFill>
                <a:schemeClr val="tx1"/>
              </a:solidFill>
            </a:endParaRPr>
          </a:p>
        </p:txBody>
      </p:sp>
      <p:sp>
        <p:nvSpPr>
          <p:cNvPr id="13" name="矩形 12"/>
          <p:cNvSpPr/>
          <p:nvPr/>
        </p:nvSpPr>
        <p:spPr>
          <a:xfrm>
            <a:off x="6921500" y="2323172"/>
            <a:ext cx="1428750" cy="4637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rPr>
              <a:t>主机号</a:t>
            </a:r>
            <a:endParaRPr lang="zh-CN" altLang="en-US" sz="2200" b="1" dirty="0">
              <a:solidFill>
                <a:schemeClr val="tx1"/>
              </a:solidFill>
            </a:endParaRPr>
          </a:p>
        </p:txBody>
      </p:sp>
      <p:sp>
        <p:nvSpPr>
          <p:cNvPr id="14" name="下箭头 13"/>
          <p:cNvSpPr/>
          <p:nvPr/>
        </p:nvSpPr>
        <p:spPr>
          <a:xfrm>
            <a:off x="6343650" y="1876425"/>
            <a:ext cx="292100" cy="43795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文本框 14"/>
          <p:cNvSpPr txBox="1"/>
          <p:nvPr/>
        </p:nvSpPr>
        <p:spPr>
          <a:xfrm>
            <a:off x="6686550" y="1892285"/>
            <a:ext cx="1663700" cy="430887"/>
          </a:xfrm>
          <a:prstGeom prst="rect">
            <a:avLst/>
          </a:prstGeom>
          <a:noFill/>
        </p:spPr>
        <p:txBody>
          <a:bodyPr wrap="square" rtlCol="0">
            <a:spAutoFit/>
          </a:bodyPr>
          <a:lstStyle/>
          <a:p>
            <a:r>
              <a:rPr lang="zh-CN" altLang="en-US" sz="2200" b="1" dirty="0" smtClean="0">
                <a:solidFill>
                  <a:srgbClr val="C00000"/>
                </a:solidFill>
              </a:rPr>
              <a:t>划分子网后</a:t>
            </a:r>
            <a:endParaRPr lang="zh-CN" altLang="en-US" sz="2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fade">
                                      <p:cBhvr>
                                        <p:cTn id="51" dur="1000"/>
                                        <p:tgtEl>
                                          <p:spTgt spid="3">
                                            <p:txEl>
                                              <p:pRg st="0" end="0"/>
                                            </p:txEl>
                                          </p:spTgt>
                                        </p:tgtEl>
                                      </p:cBhvr>
                                    </p:animEffect>
                                    <p:anim calcmode="lin" valueType="num">
                                      <p:cBhvr>
                                        <p:cTn id="5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1000"/>
                                        <p:tgtEl>
                                          <p:spTgt spid="3">
                                            <p:txEl>
                                              <p:pRg st="1" end="1"/>
                                            </p:txEl>
                                          </p:spTgt>
                                        </p:tgtEl>
                                      </p:cBhvr>
                                    </p:animEffect>
                                    <p:anim calcmode="lin" valueType="num">
                                      <p:cBhvr>
                                        <p:cTn id="5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animBg="1"/>
      <p:bldP spid="10" grpId="0" animBg="1"/>
      <p:bldP spid="11" grpId="0" animBg="1"/>
      <p:bldP spid="12" grpId="0" animBg="1"/>
      <p:bldP spid="13" grpId="0" animBg="1"/>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730" y="1263381"/>
            <a:ext cx="5115503" cy="461665"/>
          </a:xfrm>
          <a:prstGeom prst="rect">
            <a:avLst/>
          </a:prstGeom>
        </p:spPr>
        <p:txBody>
          <a:bodyPr wrap="none">
            <a:spAutoFit/>
          </a:bodyPr>
          <a:lstStyle/>
          <a:p>
            <a:r>
              <a:rPr lang="zh-CN" altLang="zh-CN" sz="2400" b="1" dirty="0">
                <a:solidFill>
                  <a:srgbClr val="C00000"/>
                </a:solidFill>
                <a:latin typeface="+mn-ea"/>
              </a:rPr>
              <a:t>计算机如何知道</a:t>
            </a:r>
            <a:r>
              <a:rPr lang="en-US" altLang="zh-CN" sz="2400" b="1" dirty="0">
                <a:solidFill>
                  <a:srgbClr val="C00000"/>
                </a:solidFill>
                <a:latin typeface="+mn-ea"/>
              </a:rPr>
              <a:t>IP</a:t>
            </a:r>
            <a:r>
              <a:rPr lang="zh-CN" altLang="zh-CN" sz="2400" b="1" dirty="0">
                <a:solidFill>
                  <a:srgbClr val="C00000"/>
                </a:solidFill>
                <a:latin typeface="+mn-ea"/>
              </a:rPr>
              <a:t>地址中的网络号？</a:t>
            </a:r>
            <a:endParaRPr lang="zh-CN" altLang="en-US" sz="2400" b="1" dirty="0">
              <a:solidFill>
                <a:srgbClr val="C00000"/>
              </a:solidFill>
              <a:latin typeface="+mn-ea"/>
            </a:endParaRPr>
          </a:p>
        </p:txBody>
      </p:sp>
      <p:sp>
        <p:nvSpPr>
          <p:cNvPr id="3"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4" name="对象 3"/>
          <p:cNvGraphicFramePr>
            <a:graphicFrameLocks noChangeAspect="1"/>
          </p:cNvGraphicFramePr>
          <p:nvPr/>
        </p:nvGraphicFramePr>
        <p:xfrm>
          <a:off x="747292" y="2360879"/>
          <a:ext cx="7664698" cy="2530014"/>
        </p:xfrm>
        <a:graphic>
          <a:graphicData uri="http://schemas.openxmlformats.org/presentationml/2006/ole">
            <mc:AlternateContent xmlns:mc="http://schemas.openxmlformats.org/markup-compatibility/2006">
              <mc:Choice xmlns:v="urn:schemas-microsoft-com:vml" Requires="v">
                <p:oleObj spid="_x0000_s2104" name="Visio" r:id="rId1" imgW="7508240" imgH="2097405" progId="Visio.Drawing.11">
                  <p:embed/>
                </p:oleObj>
              </mc:Choice>
              <mc:Fallback>
                <p:oleObj name="Visio" r:id="rId1" imgW="7508240" imgH="2097405" progId="Visio.Drawing.11">
                  <p:embed/>
                  <p:pic>
                    <p:nvPicPr>
                      <p:cNvPr id="0" name="对象 3"/>
                      <p:cNvPicPr>
                        <a:picLocks noChangeAspect="1" noChangeArrowheads="1"/>
                      </p:cNvPicPr>
                      <p:nvPr/>
                    </p:nvPicPr>
                    <p:blipFill>
                      <a:blip r:embed="rId2"/>
                      <a:srcRect/>
                      <a:stretch>
                        <a:fillRect/>
                      </a:stretch>
                    </p:blipFill>
                    <p:spPr bwMode="auto">
                      <a:xfrm>
                        <a:off x="747292" y="2360879"/>
                        <a:ext cx="7664698" cy="2530014"/>
                      </a:xfrm>
                      <a:prstGeom prst="rect">
                        <a:avLst/>
                      </a:prstGeom>
                      <a:solidFill>
                        <a:schemeClr val="bg1"/>
                      </a:solidFill>
                    </p:spPr>
                  </p:pic>
                </p:oleObj>
              </mc:Fallback>
            </mc:AlternateContent>
          </a:graphicData>
        </a:graphic>
      </p:graphicFrame>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3136106" y="5303632"/>
            <a:ext cx="5664994" cy="904863"/>
          </a:xfrm>
          <a:prstGeom prst="rect">
            <a:avLst/>
          </a:prstGeom>
          <a:noFill/>
        </p:spPr>
        <p:txBody>
          <a:bodyPr wrap="square" rtlCol="0">
            <a:spAutoFit/>
          </a:bodyPr>
          <a:lstStyle/>
          <a:p>
            <a:pPr>
              <a:lnSpc>
                <a:spcPct val="120000"/>
              </a:lnSpc>
            </a:pPr>
            <a:r>
              <a:rPr lang="zh-CN" altLang="en-US" sz="2200" b="1" dirty="0" smtClean="0"/>
              <a:t>网络位</a:t>
            </a:r>
            <a:r>
              <a:rPr lang="en-US" altLang="zh-CN" sz="2200" b="1" dirty="0" smtClean="0"/>
              <a:t>28</a:t>
            </a:r>
            <a:r>
              <a:rPr lang="zh-CN" altLang="en-US" sz="2200" b="1" dirty="0"/>
              <a:t>位，网络号：</a:t>
            </a:r>
            <a:r>
              <a:rPr lang="en-US" altLang="zh-CN" sz="2200" b="1" dirty="0"/>
              <a:t>202.158.96.224</a:t>
            </a:r>
            <a:endParaRPr lang="en-US" altLang="zh-CN" sz="2200" b="1" dirty="0"/>
          </a:p>
          <a:p>
            <a:pPr>
              <a:lnSpc>
                <a:spcPct val="120000"/>
              </a:lnSpc>
            </a:pPr>
            <a:r>
              <a:rPr lang="zh-CN" altLang="en-US" sz="2200" b="1" dirty="0" smtClean="0"/>
              <a:t>主机位</a:t>
            </a:r>
            <a:r>
              <a:rPr lang="en-US" altLang="zh-CN" sz="2200" b="1" dirty="0" smtClean="0"/>
              <a:t>4</a:t>
            </a:r>
            <a:r>
              <a:rPr lang="zh-CN" altLang="en-US" sz="2200" b="1" dirty="0"/>
              <a:t>位，主机号：</a:t>
            </a:r>
            <a:r>
              <a:rPr lang="en-US" altLang="zh-CN" sz="2200" b="1" dirty="0"/>
              <a:t>(1110)</a:t>
            </a:r>
            <a:r>
              <a:rPr lang="en-US" altLang="zh-CN" sz="2200" b="1" baseline="-25000" dirty="0"/>
              <a:t>2</a:t>
            </a:r>
            <a:r>
              <a:rPr lang="en-US" altLang="zh-CN" sz="2200" b="1" dirty="0"/>
              <a:t> = (</a:t>
            </a:r>
            <a:r>
              <a:rPr lang="en-US" altLang="zh-CN" sz="2200" b="1" dirty="0" smtClean="0"/>
              <a:t>14)</a:t>
            </a:r>
            <a:r>
              <a:rPr lang="en-US" altLang="zh-CN" sz="2200" b="1" baseline="-25000" dirty="0" smtClean="0"/>
              <a:t>10</a:t>
            </a:r>
            <a:endParaRPr lang="en-US" altLang="zh-CN" sz="2200" b="1" baseline="-25000" dirty="0"/>
          </a:p>
        </p:txBody>
      </p:sp>
      <p:sp>
        <p:nvSpPr>
          <p:cNvPr id="7" name="文本框 6"/>
          <p:cNvSpPr txBox="1"/>
          <p:nvPr/>
        </p:nvSpPr>
        <p:spPr>
          <a:xfrm>
            <a:off x="509730" y="1833254"/>
            <a:ext cx="5997388" cy="461665"/>
          </a:xfrm>
          <a:prstGeom prst="rect">
            <a:avLst/>
          </a:prstGeom>
          <a:noFill/>
        </p:spPr>
        <p:txBody>
          <a:bodyPr wrap="square" rtlCol="0">
            <a:spAutoFit/>
          </a:bodyPr>
          <a:lstStyle/>
          <a:p>
            <a:r>
              <a:rPr lang="zh-CN" altLang="en-US" sz="2400" b="1" dirty="0">
                <a:solidFill>
                  <a:srgbClr val="0310BD"/>
                </a:solidFill>
              </a:rPr>
              <a:t>将</a:t>
            </a:r>
            <a:r>
              <a:rPr lang="en-US" altLang="zh-CN" sz="2400" b="1" dirty="0">
                <a:solidFill>
                  <a:srgbClr val="0310BD"/>
                </a:solidFill>
              </a:rPr>
              <a:t>IP</a:t>
            </a:r>
            <a:r>
              <a:rPr lang="zh-CN" altLang="en-US" sz="2400" b="1" dirty="0">
                <a:solidFill>
                  <a:srgbClr val="0310BD"/>
                </a:solidFill>
              </a:rPr>
              <a:t>地址与子网掩码按位求与。</a:t>
            </a:r>
            <a:endParaRPr lang="zh-CN" altLang="en-US" sz="2400" b="1" dirty="0">
              <a:solidFill>
                <a:srgbClr val="0310BD"/>
              </a:solidFill>
            </a:endParaRPr>
          </a:p>
        </p:txBody>
      </p:sp>
      <p:sp>
        <p:nvSpPr>
          <p:cNvPr id="9" name="标注: 线形 8"/>
          <p:cNvSpPr/>
          <p:nvPr/>
        </p:nvSpPr>
        <p:spPr>
          <a:xfrm>
            <a:off x="2278743" y="3632544"/>
            <a:ext cx="558800" cy="292822"/>
          </a:xfrm>
          <a:prstGeom prst="borderCallout1">
            <a:avLst>
              <a:gd name="adj1" fmla="val 18750"/>
              <a:gd name="adj2" fmla="val -8333"/>
              <a:gd name="adj3" fmla="val 20801"/>
              <a:gd name="adj4" fmla="val -6041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文本框 9"/>
          <p:cNvSpPr txBox="1"/>
          <p:nvPr/>
        </p:nvSpPr>
        <p:spPr>
          <a:xfrm>
            <a:off x="979121" y="3520228"/>
            <a:ext cx="1231755" cy="400110"/>
          </a:xfrm>
          <a:prstGeom prst="rect">
            <a:avLst/>
          </a:prstGeom>
          <a:noFill/>
        </p:spPr>
        <p:txBody>
          <a:bodyPr wrap="square" rtlCol="0">
            <a:spAutoFit/>
          </a:bodyPr>
          <a:lstStyle/>
          <a:p>
            <a:r>
              <a:rPr lang="en-US" altLang="zh-CN" sz="2000" b="1" dirty="0">
                <a:solidFill>
                  <a:srgbClr val="C00000"/>
                </a:solidFill>
              </a:rPr>
              <a:t>C</a:t>
            </a:r>
            <a:r>
              <a:rPr lang="zh-CN" altLang="en-US" sz="2000" b="1" dirty="0">
                <a:solidFill>
                  <a:srgbClr val="C00000"/>
                </a:solidFill>
              </a:rPr>
              <a:t>类地址</a:t>
            </a:r>
            <a:endParaRPr lang="zh-CN" altLang="en-US" sz="2000" b="1" dirty="0">
              <a:solidFill>
                <a:srgbClr val="C00000"/>
              </a:solidFill>
            </a:endParaRPr>
          </a:p>
        </p:txBody>
      </p:sp>
      <p:sp>
        <p:nvSpPr>
          <p:cNvPr id="11" name="文本框 10"/>
          <p:cNvSpPr txBox="1"/>
          <p:nvPr/>
        </p:nvSpPr>
        <p:spPr>
          <a:xfrm>
            <a:off x="384401" y="5303632"/>
            <a:ext cx="2751705" cy="864467"/>
          </a:xfrm>
          <a:prstGeom prst="rect">
            <a:avLst/>
          </a:prstGeom>
          <a:noFill/>
        </p:spPr>
        <p:txBody>
          <a:bodyPr wrap="square" rtlCol="0">
            <a:spAutoFit/>
          </a:bodyPr>
          <a:lstStyle>
            <a:defPPr>
              <a:defRPr lang="zh-CN"/>
            </a:defPPr>
            <a:lvl1pPr>
              <a:lnSpc>
                <a:spcPct val="120000"/>
              </a:lnSpc>
              <a:defRPr sz="2200" b="1"/>
            </a:lvl1pPr>
          </a:lstStyle>
          <a:p>
            <a:r>
              <a:rPr lang="zh-CN" altLang="en-US" dirty="0">
                <a:solidFill>
                  <a:srgbClr val="0310BD"/>
                </a:solidFill>
              </a:rPr>
              <a:t>子网掩码中</a:t>
            </a:r>
            <a:r>
              <a:rPr lang="en-US" altLang="zh-CN" dirty="0">
                <a:solidFill>
                  <a:srgbClr val="0310BD"/>
                </a:solidFill>
              </a:rPr>
              <a:t>1</a:t>
            </a:r>
            <a:r>
              <a:rPr lang="zh-CN" altLang="en-US" dirty="0">
                <a:solidFill>
                  <a:srgbClr val="0310BD"/>
                </a:solidFill>
              </a:rPr>
              <a:t>的个数</a:t>
            </a:r>
            <a:endParaRPr lang="en-US" altLang="zh-CN" dirty="0">
              <a:solidFill>
                <a:srgbClr val="0310BD"/>
              </a:solidFill>
            </a:endParaRPr>
          </a:p>
          <a:p>
            <a:r>
              <a:rPr lang="zh-CN" altLang="en-US" dirty="0">
                <a:solidFill>
                  <a:srgbClr val="0310BD"/>
                </a:solidFill>
              </a:rPr>
              <a:t>子网掩码中</a:t>
            </a:r>
            <a:r>
              <a:rPr lang="en-US" altLang="zh-CN" dirty="0">
                <a:solidFill>
                  <a:srgbClr val="0310BD"/>
                </a:solidFill>
              </a:rPr>
              <a:t>0</a:t>
            </a:r>
            <a:r>
              <a:rPr lang="zh-CN" altLang="en-US" dirty="0">
                <a:solidFill>
                  <a:srgbClr val="0310BD"/>
                </a:solidFill>
              </a:rPr>
              <a:t>的个数</a:t>
            </a:r>
            <a:endParaRPr lang="zh-CN" altLang="en-US" dirty="0">
              <a:solidFill>
                <a:srgbClr val="0310BD"/>
              </a:solidFill>
            </a:endParaRPr>
          </a:p>
        </p:txBody>
      </p:sp>
      <p:cxnSp>
        <p:nvCxnSpPr>
          <p:cNvPr id="13" name="直接连接符 12"/>
          <p:cNvCxnSpPr/>
          <p:nvPr/>
        </p:nvCxnSpPr>
        <p:spPr>
          <a:xfrm>
            <a:off x="2902630" y="5550796"/>
            <a:ext cx="3317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01599" y="5966453"/>
            <a:ext cx="3317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06343" y="3577395"/>
            <a:ext cx="711200" cy="12267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注: 线形 14"/>
          <p:cNvSpPr/>
          <p:nvPr/>
        </p:nvSpPr>
        <p:spPr>
          <a:xfrm>
            <a:off x="7206343" y="3596737"/>
            <a:ext cx="711200" cy="292823"/>
          </a:xfrm>
          <a:prstGeom prst="borderCallout1">
            <a:avLst>
              <a:gd name="adj1" fmla="val -14028"/>
              <a:gd name="adj2" fmla="val 44728"/>
              <a:gd name="adj3" fmla="val -100672"/>
              <a:gd name="adj4" fmla="val 4367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文本框 15"/>
          <p:cNvSpPr txBox="1"/>
          <p:nvPr/>
        </p:nvSpPr>
        <p:spPr>
          <a:xfrm>
            <a:off x="7105722" y="2773618"/>
            <a:ext cx="1231755" cy="369332"/>
          </a:xfrm>
          <a:prstGeom prst="rect">
            <a:avLst/>
          </a:prstGeom>
          <a:noFill/>
        </p:spPr>
        <p:txBody>
          <a:bodyPr wrap="square" rtlCol="0">
            <a:spAutoFit/>
          </a:bodyPr>
          <a:lstStyle/>
          <a:p>
            <a:r>
              <a:rPr lang="zh-CN" altLang="en-US" b="1" dirty="0">
                <a:solidFill>
                  <a:srgbClr val="C00000"/>
                </a:solidFill>
              </a:rPr>
              <a:t>主机号</a:t>
            </a:r>
            <a:endParaRPr lang="zh-CN" altLang="en-US" b="1" dirty="0">
              <a:solidFill>
                <a:srgbClr val="C00000"/>
              </a:solidFill>
            </a:endParaRPr>
          </a:p>
        </p:txBody>
      </p:sp>
      <p:sp>
        <p:nvSpPr>
          <p:cNvPr id="12" name="矩形 11"/>
          <p:cNvSpPr/>
          <p:nvPr/>
        </p:nvSpPr>
        <p:spPr>
          <a:xfrm>
            <a:off x="3136106" y="6243293"/>
            <a:ext cx="4738798" cy="498598"/>
          </a:xfrm>
          <a:prstGeom prst="rect">
            <a:avLst/>
          </a:prstGeom>
        </p:spPr>
        <p:txBody>
          <a:bodyPr wrap="none">
            <a:spAutoFit/>
          </a:bodyPr>
          <a:lstStyle/>
          <a:p>
            <a:pPr>
              <a:lnSpc>
                <a:spcPct val="120000"/>
              </a:lnSpc>
            </a:pPr>
            <a:r>
              <a:rPr lang="zh-CN" altLang="en-US" sz="2200" b="1" dirty="0"/>
              <a:t>该子网容纳的最大主机数是</a:t>
            </a:r>
            <a:r>
              <a:rPr lang="en-US" altLang="zh-CN" sz="2200" b="1" dirty="0"/>
              <a:t>2</a:t>
            </a:r>
            <a:r>
              <a:rPr lang="en-US" altLang="zh-CN" sz="2200" b="1" baseline="30000" dirty="0"/>
              <a:t>4</a:t>
            </a:r>
            <a:r>
              <a:rPr lang="en-US" altLang="zh-CN" sz="2200" b="1" dirty="0"/>
              <a:t>-2 = 14</a:t>
            </a:r>
            <a:endParaRPr lang="zh-CN" altLang="en-US" sz="2200" b="1"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1000"/>
                                        <p:tgtEl>
                                          <p:spTgt spid="9"/>
                                        </p:tgtEl>
                                      </p:cBhvr>
                                    </p:animEffect>
                                    <p:anim calcmode="lin" valueType="num">
                                      <p:cBhvr>
                                        <p:cTn id="66" dur="1000" fill="hold"/>
                                        <p:tgtEl>
                                          <p:spTgt spid="9"/>
                                        </p:tgtEl>
                                        <p:attrNameLst>
                                          <p:attrName>ppt_x</p:attrName>
                                        </p:attrNameLst>
                                      </p:cBhvr>
                                      <p:tavLst>
                                        <p:tav tm="0">
                                          <p:val>
                                            <p:strVal val="#ppt_x"/>
                                          </p:val>
                                        </p:tav>
                                        <p:tav tm="100000">
                                          <p:val>
                                            <p:strVal val="#ppt_x"/>
                                          </p:val>
                                        </p:tav>
                                      </p:tavLst>
                                    </p:anim>
                                    <p:anim calcmode="lin" valueType="num">
                                      <p:cBhvr>
                                        <p:cTn id="6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P spid="11" grpId="0"/>
      <p:bldP spid="8" grpId="0" animBg="1"/>
      <p:bldP spid="15" grpId="0" animBg="1"/>
      <p:bldP spid="16"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401370"/>
            <a:ext cx="8110959" cy="830997"/>
          </a:xfrm>
          <a:prstGeom prst="rect">
            <a:avLst/>
          </a:prstGeom>
        </p:spPr>
        <p:txBody>
          <a:bodyPr wrap="square">
            <a:spAutoFit/>
          </a:bodyPr>
          <a:lstStyle/>
          <a:p>
            <a:r>
              <a:rPr lang="zh-CN" altLang="en-US" sz="2400" b="1" dirty="0">
                <a:solidFill>
                  <a:srgbClr val="C00000"/>
                </a:solidFill>
                <a:latin typeface="+mn-ea"/>
              </a:rPr>
              <a:t>将</a:t>
            </a:r>
            <a:r>
              <a:rPr lang="en-US" altLang="zh-CN" sz="2400" b="1" dirty="0">
                <a:solidFill>
                  <a:srgbClr val="C00000"/>
                </a:solidFill>
                <a:latin typeface="+mn-ea"/>
              </a:rPr>
              <a:t>IP</a:t>
            </a:r>
            <a:r>
              <a:rPr lang="zh-CN" altLang="en-US" sz="2400" b="1" dirty="0">
                <a:solidFill>
                  <a:srgbClr val="C00000"/>
                </a:solidFill>
                <a:latin typeface="+mn-ea"/>
              </a:rPr>
              <a:t>地址为</a:t>
            </a:r>
            <a:r>
              <a:rPr lang="en-US" altLang="zh-CN" sz="2400" b="1" dirty="0">
                <a:solidFill>
                  <a:srgbClr val="C00000"/>
                </a:solidFill>
                <a:latin typeface="+mn-ea"/>
              </a:rPr>
              <a:t>202.158.96.238</a:t>
            </a:r>
            <a:r>
              <a:rPr lang="zh-CN" altLang="en-US" sz="2400" b="1" dirty="0">
                <a:solidFill>
                  <a:srgbClr val="C00000"/>
                </a:solidFill>
                <a:latin typeface="+mn-ea"/>
              </a:rPr>
              <a:t>所在网络划分为</a:t>
            </a:r>
            <a:r>
              <a:rPr lang="en-US" altLang="zh-CN" sz="2400" b="1" dirty="0">
                <a:solidFill>
                  <a:srgbClr val="C00000"/>
                </a:solidFill>
                <a:latin typeface="+mn-ea"/>
              </a:rPr>
              <a:t>10</a:t>
            </a:r>
            <a:r>
              <a:rPr lang="zh-CN" altLang="en-US" sz="2400" b="1" dirty="0">
                <a:solidFill>
                  <a:srgbClr val="C00000"/>
                </a:solidFill>
                <a:latin typeface="+mn-ea"/>
              </a:rPr>
              <a:t>个子网，子网掩码如何设置。</a:t>
            </a:r>
            <a:endParaRPr lang="zh-CN" altLang="en-US" sz="2400" b="1" dirty="0">
              <a:solidFill>
                <a:srgbClr val="C00000"/>
              </a:solidFill>
              <a:latin typeface="+mn-ea"/>
            </a:endParaRPr>
          </a:p>
        </p:txBody>
      </p:sp>
      <p:sp>
        <p:nvSpPr>
          <p:cNvPr id="3"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552450" y="2559844"/>
            <a:ext cx="8415710" cy="2403350"/>
          </a:xfrm>
          <a:prstGeom prst="rect">
            <a:avLst/>
          </a:prstGeom>
          <a:noFill/>
        </p:spPr>
        <p:txBody>
          <a:bodyPr wrap="square" rtlCol="0">
            <a:spAutoFit/>
          </a:bodyPr>
          <a:lstStyle/>
          <a:p>
            <a:pPr>
              <a:lnSpc>
                <a:spcPct val="120000"/>
              </a:lnSpc>
              <a:spcBef>
                <a:spcPts val="600"/>
              </a:spcBef>
            </a:pPr>
            <a:r>
              <a:rPr lang="en-US" altLang="zh-CN" sz="2000" b="1" dirty="0">
                <a:latin typeface="+mn-ea"/>
              </a:rPr>
              <a:t>   </a:t>
            </a:r>
            <a:r>
              <a:rPr lang="en-US" altLang="zh-CN" sz="2400" b="1" dirty="0">
                <a:latin typeface="+mn-ea"/>
              </a:rPr>
              <a:t>202.     158.      96.      238</a:t>
            </a:r>
            <a:endParaRPr lang="en-US" altLang="zh-CN" sz="2400" b="1" dirty="0">
              <a:latin typeface="+mn-ea"/>
            </a:endParaRPr>
          </a:p>
          <a:p>
            <a:pPr>
              <a:lnSpc>
                <a:spcPct val="120000"/>
              </a:lnSpc>
              <a:spcBef>
                <a:spcPts val="600"/>
              </a:spcBef>
            </a:pPr>
            <a:r>
              <a:rPr lang="en-US" altLang="zh-CN" sz="2400" b="1" dirty="0">
                <a:latin typeface="+mn-ea"/>
              </a:rPr>
              <a:t>11001010. 10011110. 01100000. 11101110</a:t>
            </a:r>
            <a:endParaRPr lang="en-US" altLang="zh-CN" sz="2400" b="1" dirty="0">
              <a:latin typeface="+mn-ea"/>
            </a:endParaRPr>
          </a:p>
          <a:p>
            <a:pPr>
              <a:lnSpc>
                <a:spcPct val="120000"/>
              </a:lnSpc>
              <a:spcBef>
                <a:spcPts val="600"/>
              </a:spcBef>
            </a:pPr>
            <a:r>
              <a:rPr lang="zh-CN" altLang="en-US" sz="2400" b="1" dirty="0">
                <a:latin typeface="+mn-ea"/>
              </a:rPr>
              <a:t>由</a:t>
            </a:r>
            <a:r>
              <a:rPr lang="en-US" altLang="zh-CN" sz="2400" b="1" dirty="0">
                <a:latin typeface="+mn-ea"/>
              </a:rPr>
              <a:t>IP</a:t>
            </a:r>
            <a:r>
              <a:rPr lang="zh-CN" altLang="en-US" sz="2400" b="1" dirty="0">
                <a:latin typeface="+mn-ea"/>
              </a:rPr>
              <a:t>地址前</a:t>
            </a:r>
            <a:r>
              <a:rPr lang="en-US" altLang="zh-CN" sz="2400" b="1" dirty="0">
                <a:latin typeface="+mn-ea"/>
              </a:rPr>
              <a:t>3</a:t>
            </a:r>
            <a:r>
              <a:rPr lang="zh-CN" altLang="en-US" sz="2400" b="1" dirty="0">
                <a:latin typeface="+mn-ea"/>
              </a:rPr>
              <a:t>位可知该</a:t>
            </a:r>
            <a:r>
              <a:rPr lang="en-US" altLang="zh-CN" sz="2400" b="1" dirty="0">
                <a:latin typeface="+mn-ea"/>
              </a:rPr>
              <a:t>IP</a:t>
            </a:r>
            <a:r>
              <a:rPr lang="zh-CN" altLang="en-US" sz="2400" b="1" dirty="0">
                <a:latin typeface="+mn-ea"/>
              </a:rPr>
              <a:t>地址所在为</a:t>
            </a:r>
            <a:r>
              <a:rPr lang="en-US" altLang="zh-CN" sz="2400" b="1" dirty="0">
                <a:solidFill>
                  <a:srgbClr val="FF0000"/>
                </a:solidFill>
                <a:latin typeface="+mn-ea"/>
              </a:rPr>
              <a:t>C</a:t>
            </a:r>
            <a:r>
              <a:rPr lang="zh-CN" altLang="en-US" sz="2400" b="1" dirty="0">
                <a:solidFill>
                  <a:srgbClr val="FF0000"/>
                </a:solidFill>
                <a:latin typeface="+mn-ea"/>
              </a:rPr>
              <a:t>类网络</a:t>
            </a:r>
            <a:r>
              <a:rPr lang="zh-CN" altLang="en-US" sz="2400" b="1" dirty="0">
                <a:latin typeface="+mn-ea"/>
              </a:rPr>
              <a:t>，若要划分</a:t>
            </a:r>
            <a:r>
              <a:rPr lang="en-US" altLang="zh-CN" sz="2400" b="1" dirty="0">
                <a:latin typeface="+mn-ea"/>
              </a:rPr>
              <a:t>10</a:t>
            </a:r>
            <a:r>
              <a:rPr lang="zh-CN" altLang="en-US" sz="2400" b="1" dirty="0">
                <a:latin typeface="+mn-ea"/>
              </a:rPr>
              <a:t>个子网，需</a:t>
            </a:r>
            <a:r>
              <a:rPr lang="en-US" altLang="zh-CN" sz="2400" b="1" dirty="0">
                <a:solidFill>
                  <a:srgbClr val="0310BD"/>
                </a:solidFill>
                <a:latin typeface="+mn-ea"/>
              </a:rPr>
              <a:t>4</a:t>
            </a:r>
            <a:r>
              <a:rPr lang="zh-CN" altLang="en-US" sz="2400" b="1" dirty="0">
                <a:solidFill>
                  <a:srgbClr val="0310BD"/>
                </a:solidFill>
                <a:latin typeface="+mn-ea"/>
              </a:rPr>
              <a:t>位子网号</a:t>
            </a:r>
            <a:r>
              <a:rPr lang="zh-CN" altLang="en-US" sz="2400" b="1" dirty="0">
                <a:latin typeface="+mn-ea"/>
              </a:rPr>
              <a:t>，则子网掩码为</a:t>
            </a:r>
            <a:r>
              <a:rPr lang="en-US" altLang="zh-CN" sz="2400" b="1" dirty="0">
                <a:latin typeface="+mn-ea"/>
              </a:rPr>
              <a:t>11111111.11111111.11111111.</a:t>
            </a:r>
            <a:r>
              <a:rPr lang="en-US" altLang="zh-CN" sz="2400" b="1" dirty="0">
                <a:solidFill>
                  <a:srgbClr val="0310BD"/>
                </a:solidFill>
                <a:latin typeface="+mn-ea"/>
              </a:rPr>
              <a:t>1111</a:t>
            </a:r>
            <a:r>
              <a:rPr lang="en-US" altLang="zh-CN" sz="2400" b="1" dirty="0">
                <a:latin typeface="+mn-ea"/>
              </a:rPr>
              <a:t>0000=255.255.255.240</a:t>
            </a:r>
            <a:endParaRPr lang="zh-CN" altLang="en-US" sz="2400" b="1" dirty="0">
              <a:latin typeface="+mn-ea"/>
            </a:endParaRPr>
          </a:p>
        </p:txBody>
      </p:sp>
      <p:cxnSp>
        <p:nvCxnSpPr>
          <p:cNvPr id="11" name="直接箭头连接符 10"/>
          <p:cNvCxnSpPr/>
          <p:nvPr/>
        </p:nvCxnSpPr>
        <p:spPr>
          <a:xfrm>
            <a:off x="2528207" y="4464050"/>
            <a:ext cx="2761343" cy="139700"/>
          </a:xfrm>
          <a:prstGeom prst="straightConnector1">
            <a:avLst/>
          </a:prstGeom>
          <a:ln w="19050">
            <a:solidFill>
              <a:srgbClr val="0310B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1456" y="1288976"/>
            <a:ext cx="8668544" cy="1676998"/>
          </a:xfrm>
          <a:prstGeom prst="rect">
            <a:avLst/>
          </a:prstGeom>
        </p:spPr>
        <p:txBody>
          <a:bodyPr wrap="square">
            <a:spAutoFit/>
          </a:bodyPr>
          <a:lstStyle/>
          <a:p>
            <a:pPr algn="just">
              <a:lnSpc>
                <a:spcPct val="120000"/>
              </a:lnSpc>
              <a:spcBef>
                <a:spcPts val="600"/>
              </a:spcBef>
            </a:pPr>
            <a:r>
              <a:rPr lang="zh-CN" altLang="zh-CN" sz="2200" b="1" kern="100" dirty="0">
                <a:ea typeface="宋体" panose="02010600030101010101" pitchFamily="2" charset="-122"/>
                <a:cs typeface="Times New Roman" panose="02020603050405020304" pitchFamily="18" charset="0"/>
              </a:rPr>
              <a:t>有一个</a:t>
            </a:r>
            <a:r>
              <a:rPr lang="en-US" altLang="zh-CN" sz="2200" b="1" kern="100" dirty="0">
                <a:ea typeface="宋体" panose="02010600030101010101" pitchFamily="2" charset="-122"/>
                <a:cs typeface="Times New Roman" panose="02020603050405020304" pitchFamily="18" charset="0"/>
              </a:rPr>
              <a:t>IP</a:t>
            </a:r>
            <a:r>
              <a:rPr lang="zh-CN" altLang="zh-CN" sz="2200" b="1" kern="100" dirty="0">
                <a:ea typeface="宋体" panose="02010600030101010101" pitchFamily="2" charset="-122"/>
                <a:cs typeface="Times New Roman" panose="02020603050405020304" pitchFamily="18" charset="0"/>
              </a:rPr>
              <a:t>地址为</a:t>
            </a:r>
            <a:r>
              <a:rPr lang="en-US" altLang="zh-CN" sz="2200" b="1" kern="100" dirty="0">
                <a:ea typeface="宋体" panose="02010600030101010101" pitchFamily="2" charset="-122"/>
                <a:cs typeface="Times New Roman" panose="02020603050405020304" pitchFamily="18" charset="0"/>
              </a:rPr>
              <a:t>145.186. 48.116</a:t>
            </a:r>
            <a:r>
              <a:rPr lang="zh-CN" altLang="zh-CN" sz="2200" b="1" kern="100" dirty="0">
                <a:ea typeface="宋体" panose="02010600030101010101" pitchFamily="2" charset="-122"/>
                <a:cs typeface="Times New Roman" panose="02020603050405020304" pitchFamily="18" charset="0"/>
              </a:rPr>
              <a:t>，对应的子网掩码为</a:t>
            </a:r>
            <a:r>
              <a:rPr lang="en-US" altLang="zh-CN" sz="2200" b="1" kern="100" dirty="0">
                <a:ea typeface="宋体" panose="02010600030101010101" pitchFamily="2" charset="-122"/>
                <a:cs typeface="Times New Roman" panose="02020603050405020304" pitchFamily="18" charset="0"/>
              </a:rPr>
              <a:t>255.255.192.0</a:t>
            </a:r>
            <a:r>
              <a:rPr lang="zh-CN" altLang="zh-CN" sz="2200" b="1" kern="100" dirty="0">
                <a:ea typeface="宋体" panose="02010600030101010101" pitchFamily="2" charset="-122"/>
                <a:cs typeface="Times New Roman" panose="02020603050405020304" pitchFamily="18" charset="0"/>
              </a:rPr>
              <a:t>，该网络为几类网络？该网络的网络号多少位，是什么？该子网容纳最大主机数量是多少？若将该</a:t>
            </a:r>
            <a:r>
              <a:rPr lang="en-US" altLang="zh-CN" sz="2200" b="1" kern="100" dirty="0">
                <a:ea typeface="宋体" panose="02010600030101010101" pitchFamily="2" charset="-122"/>
                <a:cs typeface="Times New Roman" panose="02020603050405020304" pitchFamily="18" charset="0"/>
              </a:rPr>
              <a:t>IP</a:t>
            </a:r>
            <a:r>
              <a:rPr lang="zh-CN" altLang="zh-CN" sz="2200" b="1" kern="100" dirty="0">
                <a:ea typeface="宋体" panose="02010600030101010101" pitchFamily="2" charset="-122"/>
                <a:cs typeface="Times New Roman" panose="02020603050405020304" pitchFamily="18" charset="0"/>
              </a:rPr>
              <a:t>地址所在网络划分为</a:t>
            </a:r>
            <a:r>
              <a:rPr lang="en-US" altLang="zh-CN" sz="2200" b="1" kern="100" dirty="0">
                <a:ea typeface="宋体" panose="02010600030101010101" pitchFamily="2" charset="-122"/>
                <a:cs typeface="Times New Roman" panose="02020603050405020304" pitchFamily="18" charset="0"/>
              </a:rPr>
              <a:t>5</a:t>
            </a:r>
            <a:r>
              <a:rPr lang="zh-CN" altLang="zh-CN" sz="2200" b="1" kern="100" dirty="0">
                <a:ea typeface="宋体" panose="02010600030101010101" pitchFamily="2" charset="-122"/>
                <a:cs typeface="Times New Roman" panose="02020603050405020304" pitchFamily="18" charset="0"/>
              </a:rPr>
              <a:t>个子网，子网掩码要设置什么？</a:t>
            </a:r>
            <a:endParaRPr lang="zh-CN" altLang="en-US" sz="2200" b="1" dirty="0"/>
          </a:p>
        </p:txBody>
      </p:sp>
      <p:graphicFrame>
        <p:nvGraphicFramePr>
          <p:cNvPr id="4" name="对象 3"/>
          <p:cNvGraphicFramePr>
            <a:graphicFrameLocks noChangeAspect="1"/>
          </p:cNvGraphicFramePr>
          <p:nvPr/>
        </p:nvGraphicFramePr>
        <p:xfrm>
          <a:off x="491254" y="3042099"/>
          <a:ext cx="7801845" cy="2149905"/>
        </p:xfrm>
        <a:graphic>
          <a:graphicData uri="http://schemas.openxmlformats.org/presentationml/2006/ole">
            <mc:AlternateContent xmlns:mc="http://schemas.openxmlformats.org/markup-compatibility/2006">
              <mc:Choice xmlns:v="urn:schemas-microsoft-com:vml" Requires="v">
                <p:oleObj spid="_x0000_s3129" name="Visio" r:id="rId1" imgW="7508240" imgH="2097405" progId="Visio.Drawing.11">
                  <p:embed/>
                </p:oleObj>
              </mc:Choice>
              <mc:Fallback>
                <p:oleObj name="Visio" r:id="rId1" imgW="7508240" imgH="2097405" progId="Visio.Drawing.11">
                  <p:embed/>
                  <p:pic>
                    <p:nvPicPr>
                      <p:cNvPr id="0" name="对象 3"/>
                      <p:cNvPicPr>
                        <a:picLocks noChangeAspect="1" noChangeArrowheads="1"/>
                      </p:cNvPicPr>
                      <p:nvPr/>
                    </p:nvPicPr>
                    <p:blipFill>
                      <a:blip r:embed="rId2"/>
                      <a:srcRect/>
                      <a:stretch>
                        <a:fillRect/>
                      </a:stretch>
                    </p:blipFill>
                    <p:spPr bwMode="auto">
                      <a:xfrm>
                        <a:off x="491254" y="3042099"/>
                        <a:ext cx="7801845" cy="2149905"/>
                      </a:xfrm>
                      <a:prstGeom prst="rect">
                        <a:avLst/>
                      </a:prstGeom>
                      <a:solidFill>
                        <a:schemeClr val="bg1"/>
                      </a:solidFill>
                    </p:spPr>
                  </p:pic>
                </p:oleObj>
              </mc:Fallback>
            </mc:AlternateContent>
          </a:graphicData>
        </a:graphic>
      </p:graphicFrame>
      <p:sp>
        <p:nvSpPr>
          <p:cNvPr id="5" name="文本框 4"/>
          <p:cNvSpPr txBox="1"/>
          <p:nvPr/>
        </p:nvSpPr>
        <p:spPr>
          <a:xfrm>
            <a:off x="295274" y="5280904"/>
            <a:ext cx="8594726" cy="1311128"/>
          </a:xfrm>
          <a:prstGeom prst="rect">
            <a:avLst/>
          </a:prstGeom>
          <a:noFill/>
        </p:spPr>
        <p:txBody>
          <a:bodyPr wrap="square" rtlCol="0">
            <a:spAutoFit/>
          </a:bodyPr>
          <a:lstStyle/>
          <a:p>
            <a:pPr>
              <a:lnSpc>
                <a:spcPct val="120000"/>
              </a:lnSpc>
            </a:pPr>
            <a:r>
              <a:rPr lang="zh-CN" altLang="en-US" sz="2200" b="1" dirty="0"/>
              <a:t>该网络为</a:t>
            </a:r>
            <a:r>
              <a:rPr lang="en-US" altLang="zh-CN" sz="2200" b="1" dirty="0"/>
              <a:t>B</a:t>
            </a:r>
            <a:r>
              <a:rPr lang="zh-CN" altLang="en-US" sz="2200" b="1" dirty="0"/>
              <a:t>类网络，网络号</a:t>
            </a:r>
            <a:r>
              <a:rPr lang="en-US" altLang="zh-CN" sz="2200" b="1" dirty="0"/>
              <a:t>18</a:t>
            </a:r>
            <a:r>
              <a:rPr lang="zh-CN" altLang="en-US" sz="2200" b="1" dirty="0"/>
              <a:t>位，网络号：</a:t>
            </a:r>
            <a:r>
              <a:rPr lang="en-US" altLang="zh-CN" sz="2200" b="1" dirty="0"/>
              <a:t>145.186.0.0</a:t>
            </a:r>
            <a:endParaRPr lang="en-US" altLang="zh-CN" sz="2200" b="1" dirty="0"/>
          </a:p>
          <a:p>
            <a:pPr>
              <a:lnSpc>
                <a:spcPct val="120000"/>
              </a:lnSpc>
            </a:pPr>
            <a:r>
              <a:rPr lang="zh-CN" altLang="en-US" sz="2200" b="1" dirty="0"/>
              <a:t>该子网容纳的最大主机数是</a:t>
            </a:r>
            <a:r>
              <a:rPr lang="en-US" altLang="zh-CN" sz="2200" b="1" dirty="0"/>
              <a:t>2</a:t>
            </a:r>
            <a:r>
              <a:rPr lang="en-US" altLang="zh-CN" sz="2200" b="1" baseline="30000" dirty="0"/>
              <a:t>14</a:t>
            </a:r>
            <a:r>
              <a:rPr lang="en-US" altLang="zh-CN" sz="2200" b="1" dirty="0"/>
              <a:t>-2 =16382</a:t>
            </a:r>
            <a:endParaRPr lang="en-US" altLang="zh-CN" sz="2200" b="1" dirty="0"/>
          </a:p>
          <a:p>
            <a:pPr>
              <a:lnSpc>
                <a:spcPct val="120000"/>
              </a:lnSpc>
            </a:pPr>
            <a:r>
              <a:rPr lang="zh-CN" altLang="en-US" sz="2200" b="1" dirty="0"/>
              <a:t>子网掩码为</a:t>
            </a:r>
            <a:r>
              <a:rPr lang="en-US" altLang="zh-CN" sz="2200" b="1" dirty="0">
                <a:solidFill>
                  <a:srgbClr val="FF0000"/>
                </a:solidFill>
              </a:rPr>
              <a:t>11111111.1111111</a:t>
            </a:r>
            <a:r>
              <a:rPr lang="en-US" altLang="zh-CN" sz="2200" b="1" dirty="0"/>
              <a:t>.</a:t>
            </a:r>
            <a:r>
              <a:rPr lang="en-US" altLang="zh-CN" sz="2200" b="1" dirty="0">
                <a:solidFill>
                  <a:srgbClr val="00B050"/>
                </a:solidFill>
              </a:rPr>
              <a:t>111</a:t>
            </a:r>
            <a:r>
              <a:rPr lang="en-US" altLang="zh-CN" sz="2200" b="1" dirty="0"/>
              <a:t>00000.00000000=255.255.224.0</a:t>
            </a:r>
            <a:endParaRPr lang="zh-CN" altLang="en-US" sz="2200" b="1" dirty="0"/>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grpSp>
        <p:nvGrpSpPr>
          <p:cNvPr id="8" name="组合 7"/>
          <p:cNvGrpSpPr/>
          <p:nvPr/>
        </p:nvGrpSpPr>
        <p:grpSpPr>
          <a:xfrm>
            <a:off x="563634" y="3980856"/>
            <a:ext cx="1893816" cy="430887"/>
            <a:chOff x="627134" y="3624807"/>
            <a:chExt cx="1893816" cy="430887"/>
          </a:xfrm>
        </p:grpSpPr>
        <p:sp>
          <p:nvSpPr>
            <p:cNvPr id="2" name="标注: 线形 1"/>
            <p:cNvSpPr/>
            <p:nvPr/>
          </p:nvSpPr>
          <p:spPr>
            <a:xfrm>
              <a:off x="2063667" y="3689350"/>
              <a:ext cx="457283" cy="366344"/>
            </a:xfrm>
            <a:prstGeom prst="borderCallout1">
              <a:avLst>
                <a:gd name="adj1" fmla="val 18750"/>
                <a:gd name="adj2" fmla="val -8333"/>
                <a:gd name="adj3" fmla="val 20801"/>
                <a:gd name="adj4" fmla="val -6041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文本框 6"/>
            <p:cNvSpPr txBox="1"/>
            <p:nvPr/>
          </p:nvSpPr>
          <p:spPr>
            <a:xfrm>
              <a:off x="627134" y="3624807"/>
              <a:ext cx="1231755" cy="430887"/>
            </a:xfrm>
            <a:prstGeom prst="rect">
              <a:avLst/>
            </a:prstGeom>
            <a:noFill/>
          </p:spPr>
          <p:txBody>
            <a:bodyPr wrap="square" rtlCol="0">
              <a:spAutoFit/>
            </a:bodyPr>
            <a:lstStyle/>
            <a:p>
              <a:r>
                <a:rPr lang="en-US" altLang="zh-CN" sz="2200" b="1" dirty="0">
                  <a:solidFill>
                    <a:srgbClr val="C00000"/>
                  </a:solidFill>
                </a:rPr>
                <a:t>B</a:t>
              </a:r>
              <a:r>
                <a:rPr lang="zh-CN" altLang="en-US" sz="2200" b="1" dirty="0">
                  <a:solidFill>
                    <a:srgbClr val="C00000"/>
                  </a:solidFill>
                </a:rPr>
                <a:t>类地址</a:t>
              </a:r>
              <a:endParaRPr lang="zh-CN" altLang="en-US" sz="2200" b="1" dirty="0">
                <a:solidFill>
                  <a:srgbClr val="C0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anim calcmode="lin" valueType="num">
                                      <p:cBhvr>
                                        <p:cTn id="1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1000"/>
                                        <p:tgtEl>
                                          <p:spTgt spid="5">
                                            <p:txEl>
                                              <p:pRg st="1" end="1"/>
                                            </p:txEl>
                                          </p:spTgt>
                                        </p:tgtEl>
                                      </p:cBhvr>
                                    </p:animEffect>
                                    <p:anim calcmode="lin" valueType="num">
                                      <p:cBhvr>
                                        <p:cTn id="2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1000"/>
                                        <p:tgtEl>
                                          <p:spTgt spid="5">
                                            <p:txEl>
                                              <p:pRg st="2" end="2"/>
                                            </p:txEl>
                                          </p:spTgt>
                                        </p:tgtEl>
                                      </p:cBhvr>
                                    </p:animEffect>
                                    <p:anim calcmode="lin" valueType="num">
                                      <p:cBhvr>
                                        <p:cTn id="3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304" y="1373396"/>
            <a:ext cx="8829446" cy="1740413"/>
          </a:xfrm>
          <a:prstGeom prst="rect">
            <a:avLst/>
          </a:prstGeom>
          <a:noFill/>
        </p:spPr>
        <p:txBody>
          <a:bodyPr wrap="square">
            <a:spAutoFit/>
          </a:bodyPr>
          <a:lstStyle/>
          <a:p>
            <a:pPr algn="just">
              <a:lnSpc>
                <a:spcPct val="120000"/>
              </a:lnSpc>
              <a:spcBef>
                <a:spcPts val="600"/>
              </a:spcBef>
            </a:pPr>
            <a:r>
              <a:rPr lang="zh-CN" altLang="zh-CN" sz="2200" b="1" kern="100" dirty="0">
                <a:effectLst/>
                <a:latin typeface="+mn-ea"/>
              </a:rPr>
              <a:t>假定某公司申请到一个</a:t>
            </a:r>
            <a:r>
              <a:rPr lang="en-US" altLang="zh-CN" sz="2200" b="1" kern="100" dirty="0">
                <a:effectLst/>
                <a:latin typeface="+mn-ea"/>
              </a:rPr>
              <a:t>C</a:t>
            </a:r>
            <a:r>
              <a:rPr lang="zh-CN" altLang="zh-CN" sz="2200" b="1" kern="100" dirty="0">
                <a:effectLst/>
                <a:latin typeface="+mn-ea"/>
              </a:rPr>
              <a:t>类网段</a:t>
            </a:r>
            <a:r>
              <a:rPr lang="zh-CN" altLang="zh-CN" sz="2200" b="1" kern="0" dirty="0">
                <a:solidFill>
                  <a:srgbClr val="333333"/>
                </a:solidFill>
                <a:effectLst/>
                <a:latin typeface="+mn-ea"/>
                <a:cs typeface="Arial" panose="020B0604020202020204" pitchFamily="34" charset="0"/>
              </a:rPr>
              <a:t>，</a:t>
            </a:r>
            <a:r>
              <a:rPr lang="zh-CN" altLang="zh-CN" sz="2200" b="1" kern="100" dirty="0">
                <a:effectLst/>
                <a:latin typeface="+mn-ea"/>
              </a:rPr>
              <a:t>请回答以下相关问题：</a:t>
            </a:r>
            <a:endParaRPr lang="zh-CN" altLang="zh-CN" sz="2200" b="1" kern="100" dirty="0">
              <a:effectLst/>
              <a:latin typeface="+mn-ea"/>
            </a:endParaRPr>
          </a:p>
          <a:p>
            <a:pPr algn="just">
              <a:lnSpc>
                <a:spcPct val="120000"/>
              </a:lnSpc>
              <a:spcBef>
                <a:spcPts val="600"/>
              </a:spcBef>
            </a:pPr>
            <a:r>
              <a:rPr lang="zh-CN" altLang="zh-CN" sz="2200" b="1" kern="100" dirty="0">
                <a:effectLst/>
                <a:latin typeface="+mn-ea"/>
              </a:rPr>
              <a:t>（</a:t>
            </a:r>
            <a:r>
              <a:rPr lang="en-US" altLang="zh-CN" sz="2200" b="1" kern="100" dirty="0">
                <a:effectLst/>
                <a:latin typeface="+mn-ea"/>
              </a:rPr>
              <a:t>1</a:t>
            </a:r>
            <a:r>
              <a:rPr lang="zh-CN" altLang="zh-CN" sz="2200" b="1" kern="100" dirty="0">
                <a:effectLst/>
                <a:latin typeface="+mn-ea"/>
              </a:rPr>
              <a:t>）需要将网络分为</a:t>
            </a:r>
            <a:r>
              <a:rPr lang="en-US" altLang="zh-CN" sz="2200" b="1" kern="100" dirty="0">
                <a:effectLst/>
                <a:latin typeface="+mn-ea"/>
              </a:rPr>
              <a:t>5</a:t>
            </a:r>
            <a:r>
              <a:rPr lang="zh-CN" altLang="zh-CN" sz="2200" b="1" kern="100" dirty="0">
                <a:effectLst/>
                <a:latin typeface="+mn-ea"/>
              </a:rPr>
              <a:t>个子网，每个子网最多</a:t>
            </a:r>
            <a:r>
              <a:rPr lang="en-US" altLang="zh-CN" sz="2200" b="1" kern="100" dirty="0">
                <a:effectLst/>
                <a:latin typeface="+mn-ea"/>
              </a:rPr>
              <a:t>30</a:t>
            </a:r>
            <a:r>
              <a:rPr lang="zh-CN" altLang="zh-CN" sz="2200" b="1" kern="100" dirty="0">
                <a:effectLst/>
                <a:latin typeface="+mn-ea"/>
              </a:rPr>
              <a:t>台主机，如果希望每个子公司都分配在同一个网段中，子网掩码应该是什么（请用点分十进制数表示），请详细描述分析的过程</a:t>
            </a:r>
            <a:r>
              <a:rPr lang="zh-CN" altLang="zh-CN" sz="2200" b="1" kern="100" dirty="0" smtClean="0">
                <a:effectLst/>
                <a:latin typeface="+mn-ea"/>
              </a:rPr>
              <a:t>？</a:t>
            </a:r>
            <a:endParaRPr lang="zh-CN" altLang="zh-CN" sz="2200" b="1" kern="100" dirty="0">
              <a:effectLst/>
              <a:latin typeface="+mn-ea"/>
            </a:endParaRPr>
          </a:p>
        </p:txBody>
      </p:sp>
      <p:sp>
        <p:nvSpPr>
          <p:cNvPr id="4" name="文本框 3"/>
          <p:cNvSpPr txBox="1"/>
          <p:nvPr/>
        </p:nvSpPr>
        <p:spPr>
          <a:xfrm>
            <a:off x="58016" y="3565662"/>
            <a:ext cx="8829446" cy="2123658"/>
          </a:xfrm>
          <a:prstGeom prst="rect">
            <a:avLst/>
          </a:prstGeom>
          <a:noFill/>
        </p:spPr>
        <p:txBody>
          <a:bodyPr wrap="square">
            <a:spAutoFit/>
          </a:bodyPr>
          <a:lstStyle/>
          <a:p>
            <a:pPr algn="just">
              <a:lnSpc>
                <a:spcPct val="120000"/>
              </a:lnSpc>
            </a:pPr>
            <a:r>
              <a:rPr lang="zh-CN" altLang="en-US" sz="2200" b="1" kern="100" dirty="0">
                <a:effectLst/>
                <a:latin typeface="+mn-ea"/>
                <a:cs typeface="Times New Roman" panose="02020603050405020304" pitchFamily="18" charset="0"/>
              </a:rPr>
              <a:t>（</a:t>
            </a:r>
            <a:r>
              <a:rPr lang="en-US" altLang="zh-CN" sz="2200" b="1" kern="100" dirty="0">
                <a:effectLst/>
                <a:latin typeface="+mn-ea"/>
                <a:cs typeface="Times New Roman" panose="02020603050405020304" pitchFamily="18" charset="0"/>
              </a:rPr>
              <a:t>1</a:t>
            </a:r>
            <a:r>
              <a:rPr lang="zh-CN" altLang="en-US" sz="2200" b="1" kern="100" dirty="0">
                <a:effectLst/>
                <a:latin typeface="+mn-ea"/>
                <a:cs typeface="Times New Roman" panose="02020603050405020304" pitchFamily="18" charset="0"/>
              </a:rPr>
              <a:t>）每个子网最多</a:t>
            </a:r>
            <a:r>
              <a:rPr lang="en-US" altLang="zh-CN" sz="2200" b="1" kern="100" dirty="0">
                <a:effectLst/>
                <a:latin typeface="+mn-ea"/>
                <a:cs typeface="Times New Roman" panose="02020603050405020304" pitchFamily="18" charset="0"/>
              </a:rPr>
              <a:t>30</a:t>
            </a:r>
            <a:r>
              <a:rPr lang="zh-CN" altLang="en-US" sz="2200" b="1" kern="100" dirty="0">
                <a:latin typeface="+mn-ea"/>
                <a:cs typeface="Times New Roman" panose="02020603050405020304" pitchFamily="18" charset="0"/>
              </a:rPr>
              <a:t>台主机，则主机号最少需要</a:t>
            </a:r>
            <a:r>
              <a:rPr lang="en-US" altLang="zh-CN" sz="2200" b="1" kern="100" dirty="0">
                <a:latin typeface="+mn-ea"/>
                <a:cs typeface="Times New Roman" panose="02020603050405020304" pitchFamily="18" charset="0"/>
              </a:rPr>
              <a:t>5</a:t>
            </a:r>
            <a:r>
              <a:rPr lang="zh-CN" altLang="en-US" sz="2200" b="1" kern="100" dirty="0">
                <a:latin typeface="+mn-ea"/>
                <a:cs typeface="Times New Roman" panose="02020603050405020304" pitchFamily="18" charset="0"/>
              </a:rPr>
              <a:t>位才能满足要求</a:t>
            </a:r>
            <a:r>
              <a:rPr lang="zh-CN" altLang="en-US" sz="2200" b="1" kern="100" dirty="0" smtClean="0">
                <a:latin typeface="+mn-ea"/>
                <a:cs typeface="Times New Roman" panose="02020603050405020304" pitchFamily="18" charset="0"/>
              </a:rPr>
              <a:t>，</a:t>
            </a:r>
            <a:endParaRPr lang="en-US" altLang="zh-CN" sz="2200" b="1" kern="100" dirty="0" smtClean="0">
              <a:latin typeface="+mn-ea"/>
              <a:cs typeface="Times New Roman" panose="02020603050405020304" pitchFamily="18" charset="0"/>
            </a:endParaRPr>
          </a:p>
          <a:p>
            <a:pPr algn="just">
              <a:lnSpc>
                <a:spcPct val="120000"/>
              </a:lnSpc>
            </a:pPr>
            <a:r>
              <a:rPr lang="zh-CN" altLang="en-US" sz="2200" b="1" kern="100" dirty="0" smtClean="0">
                <a:latin typeface="+mn-ea"/>
                <a:cs typeface="Times New Roman" panose="02020603050405020304" pitchFamily="18" charset="0"/>
              </a:rPr>
              <a:t>剩余</a:t>
            </a:r>
            <a:r>
              <a:rPr lang="en-US" altLang="zh-CN" sz="2200" b="1" kern="100" dirty="0">
                <a:latin typeface="+mn-ea"/>
                <a:cs typeface="Times New Roman" panose="02020603050405020304" pitchFamily="18" charset="0"/>
              </a:rPr>
              <a:t>3</a:t>
            </a:r>
            <a:r>
              <a:rPr lang="zh-CN" altLang="en-US" sz="2200" b="1" kern="100" dirty="0">
                <a:latin typeface="+mn-ea"/>
                <a:cs typeface="Times New Roman" panose="02020603050405020304" pitchFamily="18" charset="0"/>
              </a:rPr>
              <a:t>位作为子网号最多能够划分</a:t>
            </a:r>
            <a:r>
              <a:rPr lang="en-US" altLang="zh-CN" sz="2200" b="1" kern="100" dirty="0">
                <a:latin typeface="+mn-ea"/>
                <a:cs typeface="Times New Roman" panose="02020603050405020304" pitchFamily="18" charset="0"/>
              </a:rPr>
              <a:t>8</a:t>
            </a:r>
            <a:r>
              <a:rPr lang="zh-CN" altLang="en-US" sz="2200" b="1" kern="100" dirty="0">
                <a:latin typeface="+mn-ea"/>
                <a:cs typeface="Times New Roman" panose="02020603050405020304" pitchFamily="18" charset="0"/>
              </a:rPr>
              <a:t>个子网</a:t>
            </a:r>
            <a:r>
              <a:rPr lang="zh-CN" altLang="en-US" sz="2200" b="1" kern="100" dirty="0" smtClean="0">
                <a:latin typeface="+mn-ea"/>
                <a:cs typeface="Times New Roman" panose="02020603050405020304" pitchFamily="18" charset="0"/>
              </a:rPr>
              <a:t>，</a:t>
            </a:r>
            <a:endParaRPr lang="en-US" altLang="zh-CN" sz="2200" b="1" kern="100" dirty="0" smtClean="0">
              <a:latin typeface="+mn-ea"/>
              <a:cs typeface="Times New Roman" panose="02020603050405020304" pitchFamily="18" charset="0"/>
            </a:endParaRPr>
          </a:p>
          <a:p>
            <a:pPr algn="just">
              <a:lnSpc>
                <a:spcPct val="120000"/>
              </a:lnSpc>
            </a:pPr>
            <a:r>
              <a:rPr lang="zh-CN" altLang="en-US" sz="2200" b="1" kern="100" dirty="0" smtClean="0">
                <a:latin typeface="+mn-ea"/>
                <a:cs typeface="Times New Roman" panose="02020603050405020304" pitchFamily="18" charset="0"/>
              </a:rPr>
              <a:t>因此</a:t>
            </a:r>
            <a:r>
              <a:rPr lang="zh-CN" altLang="en-US" sz="2200" b="1" kern="100" dirty="0">
                <a:latin typeface="+mn-ea"/>
                <a:cs typeface="Times New Roman" panose="02020603050405020304" pitchFamily="18" charset="0"/>
              </a:rPr>
              <a:t>可以容纳</a:t>
            </a:r>
            <a:r>
              <a:rPr lang="en-US" altLang="zh-CN" sz="2200" b="1" kern="100" dirty="0">
                <a:latin typeface="+mn-ea"/>
                <a:cs typeface="Times New Roman" panose="02020603050405020304" pitchFamily="18" charset="0"/>
              </a:rPr>
              <a:t>5</a:t>
            </a:r>
            <a:r>
              <a:rPr lang="zh-CN" altLang="en-US" sz="2200" b="1" kern="100" dirty="0">
                <a:latin typeface="+mn-ea"/>
                <a:cs typeface="Times New Roman" panose="02020603050405020304" pitchFamily="18" charset="0"/>
              </a:rPr>
              <a:t>个子网</a:t>
            </a:r>
            <a:r>
              <a:rPr lang="zh-CN" altLang="en-US" sz="2200" b="1" kern="100" dirty="0" smtClean="0">
                <a:latin typeface="+mn-ea"/>
                <a:cs typeface="Times New Roman" panose="02020603050405020304" pitchFamily="18" charset="0"/>
              </a:rPr>
              <a:t>，</a:t>
            </a:r>
            <a:endParaRPr lang="en-US" altLang="zh-CN" sz="2200" b="1" kern="100" dirty="0" smtClean="0">
              <a:latin typeface="+mn-ea"/>
              <a:cs typeface="Times New Roman" panose="02020603050405020304" pitchFamily="18" charset="0"/>
            </a:endParaRPr>
          </a:p>
          <a:p>
            <a:pPr algn="just">
              <a:lnSpc>
                <a:spcPct val="120000"/>
              </a:lnSpc>
            </a:pPr>
            <a:r>
              <a:rPr lang="zh-CN" altLang="en-US" sz="2200" b="1" kern="100" dirty="0" smtClean="0">
                <a:latin typeface="+mn-ea"/>
                <a:cs typeface="Times New Roman" panose="02020603050405020304" pitchFamily="18" charset="0"/>
              </a:rPr>
              <a:t>因此</a:t>
            </a:r>
            <a:r>
              <a:rPr lang="zh-CN" altLang="en-US" sz="2200" b="1" kern="100" dirty="0">
                <a:latin typeface="+mn-ea"/>
                <a:cs typeface="Times New Roman" panose="02020603050405020304" pitchFamily="18" charset="0"/>
              </a:rPr>
              <a:t>子网掩码是</a:t>
            </a:r>
            <a:r>
              <a:rPr lang="en-US" altLang="zh-CN" sz="2200" b="1" kern="100" dirty="0">
                <a:solidFill>
                  <a:srgbClr val="FF0000"/>
                </a:solidFill>
                <a:effectLst/>
                <a:latin typeface="+mn-ea"/>
              </a:rPr>
              <a:t>11111111.11111111.11111111</a:t>
            </a:r>
            <a:r>
              <a:rPr lang="en-US" altLang="zh-CN" sz="2200" b="1" kern="100" dirty="0">
                <a:effectLst/>
                <a:latin typeface="+mn-ea"/>
              </a:rPr>
              <a:t>.</a:t>
            </a:r>
            <a:r>
              <a:rPr lang="en-US" altLang="zh-CN" sz="2200" b="1" kern="100" dirty="0">
                <a:solidFill>
                  <a:srgbClr val="0310BD"/>
                </a:solidFill>
                <a:effectLst/>
                <a:latin typeface="+mn-ea"/>
              </a:rPr>
              <a:t>111</a:t>
            </a:r>
            <a:r>
              <a:rPr lang="en-US" altLang="zh-CN" sz="2200" b="1" kern="100" dirty="0">
                <a:solidFill>
                  <a:srgbClr val="00B050"/>
                </a:solidFill>
                <a:effectLst/>
                <a:latin typeface="+mn-ea"/>
              </a:rPr>
              <a:t>00000</a:t>
            </a:r>
            <a:r>
              <a:rPr lang="zh-CN" altLang="en-US" sz="2200" b="1" kern="100" dirty="0">
                <a:latin typeface="+mn-ea"/>
              </a:rPr>
              <a:t>，对应的</a:t>
            </a:r>
            <a:r>
              <a:rPr lang="zh-CN" altLang="zh-CN" sz="2200" b="1" kern="100" dirty="0">
                <a:effectLst/>
                <a:latin typeface="+mn-ea"/>
              </a:rPr>
              <a:t>点分十进制数</a:t>
            </a:r>
            <a:r>
              <a:rPr lang="zh-CN" altLang="en-US" sz="2200" b="1" kern="100" dirty="0">
                <a:effectLst/>
                <a:latin typeface="+mn-ea"/>
              </a:rPr>
              <a:t>为</a:t>
            </a:r>
            <a:r>
              <a:rPr lang="en-US" altLang="zh-CN" sz="2200" b="1" kern="100" dirty="0" smtClean="0">
                <a:effectLst/>
                <a:latin typeface="+mn-ea"/>
              </a:rPr>
              <a:t>255.255.255.224</a:t>
            </a:r>
            <a:r>
              <a:rPr lang="zh-CN" altLang="en-US" sz="2200" b="1" kern="100" dirty="0">
                <a:latin typeface="+mn-ea"/>
                <a:cs typeface="Times New Roman" panose="02020603050405020304" pitchFamily="18" charset="0"/>
              </a:rPr>
              <a:t>。</a:t>
            </a:r>
            <a:endParaRPr lang="en-US" altLang="zh-CN" sz="2200" b="1" kern="100" dirty="0">
              <a:effectLst/>
              <a:latin typeface="+mn-ea"/>
            </a:endParaRPr>
          </a:p>
        </p:txBody>
      </p:sp>
      <p:sp>
        <p:nvSpPr>
          <p:cNvPr id="7"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242" y="1165201"/>
            <a:ext cx="8829446" cy="1257204"/>
          </a:xfrm>
          <a:prstGeom prst="rect">
            <a:avLst/>
          </a:prstGeom>
          <a:noFill/>
        </p:spPr>
        <p:txBody>
          <a:bodyPr wrap="square">
            <a:spAutoFit/>
          </a:bodyPr>
          <a:lstStyle/>
          <a:p>
            <a:pPr algn="just">
              <a:lnSpc>
                <a:spcPct val="120000"/>
              </a:lnSpc>
            </a:pPr>
            <a:r>
              <a:rPr lang="zh-CN" altLang="zh-CN" sz="2200" b="1" kern="100" dirty="0" smtClean="0">
                <a:effectLst/>
                <a:latin typeface="+mn-ea"/>
              </a:rPr>
              <a:t>（</a:t>
            </a:r>
            <a:r>
              <a:rPr lang="en-US" altLang="zh-CN" sz="2200" b="1" kern="100" dirty="0">
                <a:effectLst/>
                <a:latin typeface="+mn-ea"/>
              </a:rPr>
              <a:t>2</a:t>
            </a:r>
            <a:r>
              <a:rPr lang="zh-CN" altLang="zh-CN" sz="2200" b="1" kern="100" dirty="0">
                <a:effectLst/>
                <a:latin typeface="+mn-ea"/>
              </a:rPr>
              <a:t>）假定实际使用子网掩码为</a:t>
            </a:r>
            <a:r>
              <a:rPr lang="en-US" altLang="zh-CN" sz="2200" b="1" kern="100" dirty="0">
                <a:effectLst/>
                <a:latin typeface="+mn-ea"/>
              </a:rPr>
              <a:t>255.255.255.224</a:t>
            </a:r>
            <a:r>
              <a:rPr lang="zh-CN" altLang="zh-CN" sz="2200" b="1" kern="100" dirty="0">
                <a:effectLst/>
                <a:latin typeface="+mn-ea"/>
              </a:rPr>
              <a:t>，该公司有如下两个</a:t>
            </a:r>
            <a:r>
              <a:rPr lang="en-US" altLang="zh-CN" sz="2200" b="1" kern="100" dirty="0">
                <a:effectLst/>
                <a:latin typeface="+mn-ea"/>
              </a:rPr>
              <a:t>IP</a:t>
            </a:r>
            <a:r>
              <a:rPr lang="zh-CN" altLang="zh-CN" sz="2200" b="1" kern="100" dirty="0">
                <a:effectLst/>
                <a:latin typeface="+mn-ea"/>
              </a:rPr>
              <a:t>地址分别为</a:t>
            </a:r>
            <a:r>
              <a:rPr lang="en-US" altLang="zh-CN" sz="2200" b="1" kern="100" dirty="0">
                <a:effectLst/>
                <a:latin typeface="+mn-ea"/>
              </a:rPr>
              <a:t>202.158.96.156</a:t>
            </a:r>
            <a:r>
              <a:rPr lang="zh-CN" altLang="zh-CN" sz="2200" b="1" kern="100" dirty="0">
                <a:effectLst/>
                <a:latin typeface="+mn-ea"/>
              </a:rPr>
              <a:t>、</a:t>
            </a:r>
            <a:r>
              <a:rPr lang="en-US" altLang="zh-CN" sz="2200" b="1" kern="100" dirty="0">
                <a:effectLst/>
                <a:latin typeface="+mn-ea"/>
              </a:rPr>
              <a:t>202.158.96.108</a:t>
            </a:r>
            <a:r>
              <a:rPr lang="zh-CN" altLang="zh-CN" sz="2200" b="1" kern="100" dirty="0">
                <a:effectLst/>
                <a:latin typeface="+mn-ea"/>
              </a:rPr>
              <a:t>，请计算出两个</a:t>
            </a:r>
            <a:r>
              <a:rPr lang="en-US" altLang="zh-CN" sz="2200" b="1" kern="100" dirty="0">
                <a:effectLst/>
                <a:latin typeface="+mn-ea"/>
              </a:rPr>
              <a:t>IP</a:t>
            </a:r>
            <a:r>
              <a:rPr lang="zh-CN" altLang="zh-CN" sz="2200" b="1" kern="100" dirty="0">
                <a:effectLst/>
                <a:latin typeface="+mn-ea"/>
              </a:rPr>
              <a:t>地址的网络号分别是什么？再判断这两个</a:t>
            </a:r>
            <a:r>
              <a:rPr lang="en-US" altLang="zh-CN" sz="2200" b="1" kern="100" dirty="0">
                <a:effectLst/>
                <a:latin typeface="+mn-ea"/>
              </a:rPr>
              <a:t>IP</a:t>
            </a:r>
            <a:r>
              <a:rPr lang="zh-CN" altLang="zh-CN" sz="2200" b="1" kern="100" dirty="0">
                <a:effectLst/>
                <a:latin typeface="+mn-ea"/>
              </a:rPr>
              <a:t>地址是否在同一个子网</a:t>
            </a:r>
            <a:r>
              <a:rPr lang="zh-CN" altLang="zh-CN" sz="2200" b="1" kern="100" dirty="0" smtClean="0">
                <a:effectLst/>
                <a:latin typeface="+mn-ea"/>
              </a:rPr>
              <a:t>。</a:t>
            </a:r>
            <a:endParaRPr lang="en-US" altLang="zh-CN" sz="2200" b="1" kern="100" dirty="0">
              <a:effectLst/>
              <a:latin typeface="+mn-ea"/>
            </a:endParaRPr>
          </a:p>
        </p:txBody>
      </p:sp>
      <p:sp>
        <p:nvSpPr>
          <p:cNvPr id="6" name="文本框 5"/>
          <p:cNvSpPr txBox="1"/>
          <p:nvPr/>
        </p:nvSpPr>
        <p:spPr>
          <a:xfrm>
            <a:off x="442696" y="2525181"/>
            <a:ext cx="8701304" cy="904863"/>
          </a:xfrm>
          <a:prstGeom prst="rect">
            <a:avLst/>
          </a:prstGeom>
          <a:noFill/>
        </p:spPr>
        <p:txBody>
          <a:bodyPr wrap="square">
            <a:spAutoFit/>
          </a:bodyPr>
          <a:lstStyle/>
          <a:p>
            <a:pPr algn="just">
              <a:lnSpc>
                <a:spcPct val="120000"/>
              </a:lnSpc>
            </a:pPr>
            <a:r>
              <a:rPr lang="zh-CN" altLang="en-US" sz="2200" b="1" dirty="0" smtClean="0">
                <a:solidFill>
                  <a:srgbClr val="C00000"/>
                </a:solidFill>
                <a:latin typeface="+mn-ea"/>
              </a:rPr>
              <a:t>思路</a:t>
            </a:r>
            <a:r>
              <a:rPr lang="zh-CN" altLang="en-US" sz="2200" b="1" dirty="0">
                <a:latin typeface="+mn-ea"/>
              </a:rPr>
              <a:t>：将</a:t>
            </a:r>
            <a:r>
              <a:rPr lang="en-US" altLang="zh-CN" sz="2200" b="1" dirty="0">
                <a:latin typeface="+mn-ea"/>
              </a:rPr>
              <a:t>IP</a:t>
            </a:r>
            <a:r>
              <a:rPr lang="zh-CN" altLang="en-US" sz="2200" b="1" dirty="0">
                <a:latin typeface="+mn-ea"/>
              </a:rPr>
              <a:t>地址分别与子网掩码按位求与，得到网络地址。</a:t>
            </a:r>
            <a:endParaRPr lang="en-US" altLang="zh-CN" sz="2200" b="1" dirty="0">
              <a:latin typeface="+mn-ea"/>
            </a:endParaRPr>
          </a:p>
          <a:p>
            <a:pPr algn="just">
              <a:lnSpc>
                <a:spcPct val="120000"/>
              </a:lnSpc>
            </a:pPr>
            <a:r>
              <a:rPr lang="zh-CN" altLang="en-US" sz="2200" b="1" dirty="0">
                <a:latin typeface="+mn-ea"/>
              </a:rPr>
              <a:t>若网络地址相同，则在同一个子网中；若不同，则不</a:t>
            </a:r>
            <a:r>
              <a:rPr lang="zh-CN" altLang="zh-CN" sz="2200" b="1" kern="100" dirty="0">
                <a:effectLst/>
                <a:latin typeface="+mn-ea"/>
              </a:rPr>
              <a:t>在同一个子网</a:t>
            </a:r>
            <a:r>
              <a:rPr lang="zh-CN" altLang="en-US" sz="2200" b="1" kern="100" dirty="0">
                <a:effectLst/>
                <a:latin typeface="+mn-ea"/>
              </a:rPr>
              <a:t>。</a:t>
            </a:r>
            <a:endParaRPr lang="zh-CN" altLang="en-US" sz="2200" b="1" dirty="0">
              <a:latin typeface="+mn-ea"/>
            </a:endParaRPr>
          </a:p>
        </p:txBody>
      </p:sp>
      <p:sp>
        <p:nvSpPr>
          <p:cNvPr id="7"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
        <p:nvSpPr>
          <p:cNvPr id="8" name="文本框 7"/>
          <p:cNvSpPr txBox="1"/>
          <p:nvPr/>
        </p:nvSpPr>
        <p:spPr>
          <a:xfrm>
            <a:off x="41462" y="3532820"/>
            <a:ext cx="8867948" cy="1200329"/>
          </a:xfrm>
          <a:prstGeom prst="rect">
            <a:avLst/>
          </a:prstGeom>
          <a:noFill/>
        </p:spPr>
        <p:txBody>
          <a:bodyPr wrap="square">
            <a:spAutoFit/>
          </a:bodyPr>
          <a:lstStyle/>
          <a:p>
            <a:pPr>
              <a:lnSpc>
                <a:spcPct val="120000"/>
              </a:lnSpc>
            </a:pPr>
            <a:r>
              <a:rPr lang="en-US" altLang="zh-CN" sz="2000" b="1" dirty="0">
                <a:latin typeface="+mn-ea"/>
              </a:rPr>
              <a:t>    11001010. 10011110. 01100000. 10011100</a:t>
            </a:r>
            <a:r>
              <a:rPr lang="zh-CN" altLang="en-US" sz="2000" b="1" dirty="0">
                <a:latin typeface="+mn-ea"/>
              </a:rPr>
              <a:t>（</a:t>
            </a:r>
            <a:r>
              <a:rPr lang="en-US" altLang="zh-CN" sz="2000" b="1" dirty="0">
                <a:latin typeface="+mn-ea"/>
              </a:rPr>
              <a:t>IP</a:t>
            </a:r>
            <a:r>
              <a:rPr lang="zh-CN" altLang="en-US" sz="2000" b="1" dirty="0">
                <a:latin typeface="+mn-ea"/>
              </a:rPr>
              <a:t>地址</a:t>
            </a:r>
            <a:r>
              <a:rPr lang="en-US" altLang="zh-CN" sz="2000" b="1" dirty="0">
                <a:latin typeface="+mn-ea"/>
              </a:rPr>
              <a:t>202.158.96.156</a:t>
            </a:r>
            <a:r>
              <a:rPr lang="zh-CN" altLang="en-US" sz="2000" b="1" dirty="0">
                <a:latin typeface="+mn-ea"/>
              </a:rPr>
              <a:t>）</a:t>
            </a:r>
            <a:endParaRPr lang="en-US" altLang="zh-CN" sz="2000" b="1" dirty="0">
              <a:latin typeface="+mn-ea"/>
            </a:endParaRPr>
          </a:p>
          <a:p>
            <a:pPr>
              <a:lnSpc>
                <a:spcPct val="120000"/>
              </a:lnSpc>
            </a:pPr>
            <a:r>
              <a:rPr lang="en-US" altLang="zh-CN" sz="2000" b="1" dirty="0">
                <a:latin typeface="+mn-ea"/>
              </a:rPr>
              <a:t>∧  11111111. 11111111. 11111111. 11100000</a:t>
            </a:r>
            <a:r>
              <a:rPr lang="zh-CN" altLang="en-US" sz="2000" b="1" dirty="0">
                <a:latin typeface="+mn-ea"/>
              </a:rPr>
              <a:t>（子网掩码</a:t>
            </a:r>
            <a:r>
              <a:rPr lang="en-US" altLang="zh-CN" sz="2000" b="1" dirty="0">
                <a:latin typeface="+mn-ea"/>
              </a:rPr>
              <a:t>255.255.255.224</a:t>
            </a:r>
            <a:r>
              <a:rPr lang="zh-CN" altLang="en-US" sz="2000" b="1" dirty="0">
                <a:latin typeface="+mn-ea"/>
              </a:rPr>
              <a:t>）</a:t>
            </a:r>
            <a:endParaRPr lang="en-US" altLang="zh-CN" sz="2000" b="1" dirty="0">
              <a:latin typeface="+mn-ea"/>
            </a:endParaRPr>
          </a:p>
          <a:p>
            <a:pPr>
              <a:lnSpc>
                <a:spcPct val="120000"/>
              </a:lnSpc>
            </a:pPr>
            <a:r>
              <a:rPr lang="en-US" altLang="zh-CN" sz="2000" b="1" dirty="0">
                <a:latin typeface="+mn-ea"/>
              </a:rPr>
              <a:t>    11001010. 10011110. 01100000. 10000000</a:t>
            </a:r>
            <a:r>
              <a:rPr lang="zh-CN" altLang="en-US" sz="2000" b="1" dirty="0">
                <a:latin typeface="+mn-ea"/>
              </a:rPr>
              <a:t>（网络号</a:t>
            </a:r>
            <a:r>
              <a:rPr lang="en-US" altLang="zh-CN" sz="2000" b="1" dirty="0">
                <a:latin typeface="+mn-ea"/>
              </a:rPr>
              <a:t>202.158.96.128</a:t>
            </a:r>
            <a:r>
              <a:rPr lang="zh-CN" altLang="en-US" sz="2000" b="1" dirty="0">
                <a:latin typeface="+mn-ea"/>
              </a:rPr>
              <a:t>）</a:t>
            </a:r>
            <a:endParaRPr lang="en-US" altLang="zh-CN" sz="2000" b="1" dirty="0">
              <a:latin typeface="+mn-ea"/>
            </a:endParaRPr>
          </a:p>
        </p:txBody>
      </p:sp>
      <p:cxnSp>
        <p:nvCxnSpPr>
          <p:cNvPr id="9" name="直接连接符 8"/>
          <p:cNvCxnSpPr/>
          <p:nvPr/>
        </p:nvCxnSpPr>
        <p:spPr>
          <a:xfrm>
            <a:off x="108697" y="4248718"/>
            <a:ext cx="87957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1634" y="4798582"/>
            <a:ext cx="8867948" cy="1200329"/>
          </a:xfrm>
          <a:prstGeom prst="rect">
            <a:avLst/>
          </a:prstGeom>
          <a:noFill/>
        </p:spPr>
        <p:txBody>
          <a:bodyPr wrap="square">
            <a:spAutoFit/>
          </a:bodyPr>
          <a:lstStyle/>
          <a:p>
            <a:pPr>
              <a:lnSpc>
                <a:spcPct val="120000"/>
              </a:lnSpc>
            </a:pPr>
            <a:r>
              <a:rPr lang="en-US" altLang="zh-CN" sz="2000" b="1" dirty="0">
                <a:latin typeface="+mn-ea"/>
              </a:rPr>
              <a:t>    11001010. 10011110. 01100000. 01101100</a:t>
            </a:r>
            <a:r>
              <a:rPr lang="zh-CN" altLang="en-US" sz="2000" b="1" dirty="0">
                <a:latin typeface="+mn-ea"/>
              </a:rPr>
              <a:t>（</a:t>
            </a:r>
            <a:r>
              <a:rPr lang="en-US" altLang="zh-CN" sz="2000" b="1" dirty="0">
                <a:latin typeface="+mn-ea"/>
              </a:rPr>
              <a:t>IP</a:t>
            </a:r>
            <a:r>
              <a:rPr lang="zh-CN" altLang="en-US" sz="2000" b="1" dirty="0">
                <a:latin typeface="+mn-ea"/>
              </a:rPr>
              <a:t>地址</a:t>
            </a:r>
            <a:r>
              <a:rPr lang="en-US" altLang="zh-CN" sz="2000" b="1" dirty="0">
                <a:latin typeface="+mn-ea"/>
              </a:rPr>
              <a:t>202.158.96.108</a:t>
            </a:r>
            <a:r>
              <a:rPr lang="zh-CN" altLang="en-US" sz="2000" b="1" dirty="0">
                <a:latin typeface="+mn-ea"/>
              </a:rPr>
              <a:t>）</a:t>
            </a:r>
            <a:endParaRPr lang="en-US" altLang="zh-CN" sz="2000" b="1" dirty="0">
              <a:latin typeface="+mn-ea"/>
            </a:endParaRPr>
          </a:p>
          <a:p>
            <a:pPr>
              <a:lnSpc>
                <a:spcPct val="120000"/>
              </a:lnSpc>
            </a:pPr>
            <a:r>
              <a:rPr lang="en-US" altLang="zh-CN" sz="2000" b="1" dirty="0">
                <a:latin typeface="+mn-ea"/>
              </a:rPr>
              <a:t>∧  11111111. 11111111. 11111111. 11100000</a:t>
            </a:r>
            <a:r>
              <a:rPr lang="zh-CN" altLang="en-US" sz="2000" b="1" dirty="0">
                <a:latin typeface="+mn-ea"/>
              </a:rPr>
              <a:t>（子网掩码</a:t>
            </a:r>
            <a:r>
              <a:rPr lang="en-US" altLang="zh-CN" sz="2000" b="1" dirty="0">
                <a:latin typeface="+mn-ea"/>
              </a:rPr>
              <a:t>255.255.255.224</a:t>
            </a:r>
            <a:r>
              <a:rPr lang="zh-CN" altLang="en-US" sz="2000" b="1" dirty="0">
                <a:latin typeface="+mn-ea"/>
              </a:rPr>
              <a:t>）</a:t>
            </a:r>
            <a:endParaRPr lang="en-US" altLang="zh-CN" sz="2000" b="1" dirty="0">
              <a:latin typeface="+mn-ea"/>
            </a:endParaRPr>
          </a:p>
          <a:p>
            <a:pPr>
              <a:lnSpc>
                <a:spcPct val="120000"/>
              </a:lnSpc>
            </a:pPr>
            <a:r>
              <a:rPr lang="en-US" altLang="zh-CN" sz="2000" b="1" dirty="0">
                <a:latin typeface="+mn-ea"/>
              </a:rPr>
              <a:t>    11001010. 10011110. 01100000. 01100000</a:t>
            </a:r>
            <a:r>
              <a:rPr lang="zh-CN" altLang="en-US" sz="2000" b="1" dirty="0">
                <a:latin typeface="+mn-ea"/>
              </a:rPr>
              <a:t>（网络号</a:t>
            </a:r>
            <a:r>
              <a:rPr lang="en-US" altLang="zh-CN" sz="2000" b="1" dirty="0">
                <a:latin typeface="+mn-ea"/>
              </a:rPr>
              <a:t>202.158.96.96</a:t>
            </a:r>
            <a:r>
              <a:rPr lang="zh-CN" altLang="en-US" sz="2000" b="1" dirty="0">
                <a:latin typeface="+mn-ea"/>
              </a:rPr>
              <a:t>）</a:t>
            </a:r>
            <a:endParaRPr lang="en-US" altLang="zh-CN" sz="2000" b="1" dirty="0">
              <a:latin typeface="+mn-ea"/>
            </a:endParaRPr>
          </a:p>
        </p:txBody>
      </p:sp>
      <p:cxnSp>
        <p:nvCxnSpPr>
          <p:cNvPr id="11" name="直接连接符 10"/>
          <p:cNvCxnSpPr/>
          <p:nvPr/>
        </p:nvCxnSpPr>
        <p:spPr>
          <a:xfrm>
            <a:off x="128869" y="5514480"/>
            <a:ext cx="87957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0" y="5941336"/>
            <a:ext cx="9083215" cy="781945"/>
          </a:xfrm>
          <a:prstGeom prst="rect">
            <a:avLst/>
          </a:prstGeom>
          <a:noFill/>
        </p:spPr>
        <p:txBody>
          <a:bodyPr wrap="square">
            <a:spAutoFit/>
          </a:bodyPr>
          <a:lstStyle/>
          <a:p>
            <a:pPr algn="just">
              <a:lnSpc>
                <a:spcPct val="120000"/>
              </a:lnSpc>
            </a:pPr>
            <a:r>
              <a:rPr lang="en-US" altLang="zh-CN" sz="2000" b="1" kern="100" dirty="0">
                <a:effectLst/>
                <a:latin typeface="+mn-ea"/>
              </a:rPr>
              <a:t>202.158.96.156</a:t>
            </a:r>
            <a:r>
              <a:rPr lang="zh-CN" altLang="en-US" sz="2000" b="1" kern="100" dirty="0">
                <a:effectLst/>
                <a:latin typeface="+mn-ea"/>
              </a:rPr>
              <a:t>的网络号为</a:t>
            </a:r>
            <a:r>
              <a:rPr lang="en-US" altLang="zh-CN" sz="2000" b="1" kern="100" dirty="0">
                <a:effectLst/>
                <a:latin typeface="+mn-ea"/>
              </a:rPr>
              <a:t>202.158.96.128</a:t>
            </a:r>
            <a:r>
              <a:rPr lang="zh-CN" altLang="en-US" sz="2000" b="1" kern="100" dirty="0">
                <a:latin typeface="+mn-ea"/>
              </a:rPr>
              <a:t>，</a:t>
            </a:r>
            <a:r>
              <a:rPr lang="en-US" altLang="zh-CN" sz="2000" b="1" kern="100" dirty="0">
                <a:effectLst/>
                <a:latin typeface="+mn-ea"/>
              </a:rPr>
              <a:t>202.158.96.108</a:t>
            </a:r>
            <a:r>
              <a:rPr lang="zh-CN" altLang="zh-CN" sz="2000" b="1" kern="100" dirty="0">
                <a:effectLst/>
                <a:latin typeface="+mn-ea"/>
                <a:cs typeface="Times New Roman" panose="02020603050405020304" pitchFamily="18" charset="0"/>
              </a:rPr>
              <a:t>的网络号</a:t>
            </a:r>
            <a:r>
              <a:rPr lang="zh-CN" altLang="en-US" sz="2000" b="1" kern="100" dirty="0">
                <a:effectLst/>
                <a:latin typeface="+mn-ea"/>
                <a:cs typeface="Times New Roman" panose="02020603050405020304" pitchFamily="18" charset="0"/>
              </a:rPr>
              <a:t>为</a:t>
            </a:r>
            <a:r>
              <a:rPr lang="en-US" altLang="zh-CN" sz="2000" b="1" kern="100" dirty="0">
                <a:effectLst/>
                <a:latin typeface="+mn-ea"/>
                <a:cs typeface="Times New Roman" panose="02020603050405020304" pitchFamily="18" charset="0"/>
              </a:rPr>
              <a:t>202.158.96.96</a:t>
            </a:r>
            <a:r>
              <a:rPr lang="zh-CN" altLang="zh-CN" sz="2000" b="1" kern="100" dirty="0">
                <a:effectLst/>
                <a:latin typeface="+mn-ea"/>
                <a:cs typeface="Times New Roman" panose="02020603050405020304" pitchFamily="18" charset="0"/>
              </a:rPr>
              <a:t>，</a:t>
            </a:r>
            <a:r>
              <a:rPr lang="zh-CN" altLang="en-US" sz="2000" b="1" kern="100" dirty="0">
                <a:solidFill>
                  <a:srgbClr val="FF0000"/>
                </a:solidFill>
                <a:effectLst/>
                <a:latin typeface="+mn-ea"/>
                <a:cs typeface="Times New Roman" panose="02020603050405020304" pitchFamily="18" charset="0"/>
              </a:rPr>
              <a:t>这两个</a:t>
            </a:r>
            <a:r>
              <a:rPr lang="en-US" altLang="zh-CN" sz="2000" b="1" kern="100" dirty="0">
                <a:solidFill>
                  <a:srgbClr val="FF0000"/>
                </a:solidFill>
                <a:effectLst/>
                <a:latin typeface="+mn-ea"/>
                <a:cs typeface="Times New Roman" panose="02020603050405020304" pitchFamily="18" charset="0"/>
              </a:rPr>
              <a:t>IP</a:t>
            </a:r>
            <a:r>
              <a:rPr lang="zh-CN" altLang="en-US" sz="2000" b="1" kern="100" dirty="0">
                <a:solidFill>
                  <a:srgbClr val="FF0000"/>
                </a:solidFill>
                <a:effectLst/>
                <a:latin typeface="+mn-ea"/>
                <a:cs typeface="Times New Roman" panose="02020603050405020304" pitchFamily="18" charset="0"/>
              </a:rPr>
              <a:t>地址的网络号不相同，</a:t>
            </a:r>
            <a:r>
              <a:rPr lang="zh-CN" altLang="zh-CN" sz="2000" b="1" kern="100" dirty="0">
                <a:solidFill>
                  <a:srgbClr val="FF0000"/>
                </a:solidFill>
                <a:effectLst/>
                <a:latin typeface="+mn-ea"/>
                <a:cs typeface="Times New Roman" panose="02020603050405020304" pitchFamily="18" charset="0"/>
              </a:rPr>
              <a:t>所以这两个</a:t>
            </a:r>
            <a:r>
              <a:rPr lang="en-US" altLang="zh-CN" sz="2000" b="1" kern="100" dirty="0">
                <a:solidFill>
                  <a:srgbClr val="FF0000"/>
                </a:solidFill>
                <a:effectLst/>
                <a:latin typeface="+mn-ea"/>
              </a:rPr>
              <a:t>IP</a:t>
            </a:r>
            <a:r>
              <a:rPr lang="zh-CN" altLang="zh-CN" sz="2000" b="1" kern="100" dirty="0">
                <a:solidFill>
                  <a:srgbClr val="FF0000"/>
                </a:solidFill>
                <a:effectLst/>
                <a:latin typeface="+mn-ea"/>
                <a:cs typeface="Times New Roman" panose="02020603050405020304" pitchFamily="18" charset="0"/>
              </a:rPr>
              <a:t>不在同一个子网。</a:t>
            </a:r>
            <a:endParaRPr lang="zh-CN" altLang="en-US" sz="2000" b="1"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云形 26"/>
          <p:cNvSpPr/>
          <p:nvPr/>
        </p:nvSpPr>
        <p:spPr>
          <a:xfrm>
            <a:off x="595313" y="2347913"/>
            <a:ext cx="2249487" cy="1274762"/>
          </a:xfrm>
          <a:prstGeom prst="cloud">
            <a:avLst/>
          </a:prstGeom>
          <a:solidFill>
            <a:srgbClr val="C1E6FB"/>
          </a:solidFill>
          <a:ln>
            <a:solidFill>
              <a:srgbClr val="C1E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网络</a:t>
            </a:r>
            <a:r>
              <a:rPr lang="en-US" altLang="zh-CN" sz="2200" b="1" dirty="0">
                <a:solidFill>
                  <a:schemeClr val="tx1"/>
                </a:solidFill>
              </a:rPr>
              <a:t>1</a:t>
            </a:r>
            <a:endParaRPr lang="zh-CN" altLang="en-US" sz="2200" b="1" dirty="0">
              <a:solidFill>
                <a:schemeClr val="tx1"/>
              </a:solidFill>
            </a:endParaRPr>
          </a:p>
        </p:txBody>
      </p:sp>
      <p:sp>
        <p:nvSpPr>
          <p:cNvPr id="28" name="云形 27"/>
          <p:cNvSpPr/>
          <p:nvPr/>
        </p:nvSpPr>
        <p:spPr>
          <a:xfrm>
            <a:off x="4121150" y="1955800"/>
            <a:ext cx="1987550" cy="1139825"/>
          </a:xfrm>
          <a:prstGeom prst="cloud">
            <a:avLst/>
          </a:prstGeom>
          <a:solidFill>
            <a:srgbClr val="C1E6FB"/>
          </a:solidFill>
          <a:ln>
            <a:solidFill>
              <a:srgbClr val="C1E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网络</a:t>
            </a:r>
            <a:r>
              <a:rPr lang="en-US" altLang="zh-CN" sz="2200" b="1" dirty="0">
                <a:solidFill>
                  <a:schemeClr val="tx1"/>
                </a:solidFill>
              </a:rPr>
              <a:t>2</a:t>
            </a:r>
            <a:endParaRPr lang="zh-CN" altLang="en-US" sz="2200" b="1" dirty="0">
              <a:solidFill>
                <a:schemeClr val="tx1"/>
              </a:solidFill>
            </a:endParaRPr>
          </a:p>
        </p:txBody>
      </p:sp>
      <p:pic>
        <p:nvPicPr>
          <p:cNvPr id="49157" name="图片 2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89200" y="1711325"/>
            <a:ext cx="85248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flipH="1">
            <a:off x="1952625" y="1993900"/>
            <a:ext cx="536575" cy="4984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49157" idx="3"/>
          </p:cNvCxnSpPr>
          <p:nvPr/>
        </p:nvCxnSpPr>
        <p:spPr>
          <a:xfrm flipH="1" flipV="1">
            <a:off x="3341688" y="1919288"/>
            <a:ext cx="935037" cy="3095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160" name="矩形 46"/>
          <p:cNvSpPr>
            <a:spLocks noChangeArrowheads="1"/>
          </p:cNvSpPr>
          <p:nvPr/>
        </p:nvSpPr>
        <p:spPr bwMode="auto">
          <a:xfrm>
            <a:off x="2459038" y="1346200"/>
            <a:ext cx="882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chemeClr val="tx1"/>
                </a:solidFill>
                <a:latin typeface="Century Gothic" panose="020B0502020202020204" pitchFamily="34" charset="0"/>
              </a:rPr>
              <a:t>路由器</a:t>
            </a:r>
            <a:endParaRPr lang="zh-CN" altLang="en-US">
              <a:solidFill>
                <a:schemeClr val="tx1"/>
              </a:solidFill>
              <a:latin typeface="Century Gothic" panose="020B0502020202020204" pitchFamily="34" charset="0"/>
            </a:endParaRPr>
          </a:p>
        </p:txBody>
      </p:sp>
      <p:pic>
        <p:nvPicPr>
          <p:cNvPr id="4916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4863" y="3068638"/>
            <a:ext cx="4079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3138" y="2900363"/>
            <a:ext cx="4079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11725" y="2670175"/>
            <a:ext cx="4079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651125" y="2965450"/>
            <a:ext cx="1935163" cy="646113"/>
          </a:xfrm>
          <a:prstGeom prst="rect">
            <a:avLst/>
          </a:prstGeom>
          <a:noFill/>
        </p:spPr>
        <p:txBody>
          <a:bodyPr>
            <a:spAutoFit/>
          </a:bodyPr>
          <a:lstStyle/>
          <a:p>
            <a:pPr>
              <a:defRPr/>
            </a:pPr>
            <a:r>
              <a:rPr lang="zh-CN" altLang="en-US" b="1" dirty="0">
                <a:latin typeface="+mn-lt"/>
              </a:rPr>
              <a:t>主机</a:t>
            </a:r>
            <a:r>
              <a:rPr lang="en-US" altLang="zh-CN" b="1" dirty="0">
                <a:latin typeface="+mn-lt"/>
              </a:rPr>
              <a:t>1</a:t>
            </a:r>
            <a:r>
              <a:rPr lang="zh-CN" altLang="en-US" b="1" dirty="0">
                <a:latin typeface="+mn-lt"/>
              </a:rPr>
              <a:t>的</a:t>
            </a:r>
            <a:r>
              <a:rPr lang="en-US" altLang="zh-CN" b="1" dirty="0">
                <a:latin typeface="+mn-lt"/>
              </a:rPr>
              <a:t>IP</a:t>
            </a:r>
            <a:r>
              <a:rPr lang="zh-CN" altLang="en-US" b="1" dirty="0">
                <a:latin typeface="+mn-lt"/>
              </a:rPr>
              <a:t>地址</a:t>
            </a:r>
            <a:r>
              <a:rPr lang="en-US" altLang="zh-CN" b="1" dirty="0">
                <a:latin typeface="+mn-lt"/>
              </a:rPr>
              <a:t>:</a:t>
            </a:r>
            <a:endParaRPr lang="en-US" altLang="zh-CN" b="1" dirty="0">
              <a:latin typeface="+mn-lt"/>
            </a:endParaRPr>
          </a:p>
          <a:p>
            <a:pPr>
              <a:defRPr/>
            </a:pPr>
            <a:r>
              <a:rPr lang="en-US" altLang="zh-CN" b="1" dirty="0">
                <a:latin typeface="+mn-lt"/>
              </a:rPr>
              <a:t>192.168.0.1</a:t>
            </a:r>
            <a:endParaRPr lang="zh-CN" altLang="en-US" b="1" dirty="0">
              <a:latin typeface="+mn-lt"/>
            </a:endParaRPr>
          </a:p>
        </p:txBody>
      </p:sp>
      <p:sp>
        <p:nvSpPr>
          <p:cNvPr id="35" name="文本框 34"/>
          <p:cNvSpPr txBox="1"/>
          <p:nvPr/>
        </p:nvSpPr>
        <p:spPr>
          <a:xfrm>
            <a:off x="5319713" y="2822575"/>
            <a:ext cx="2173287" cy="646113"/>
          </a:xfrm>
          <a:prstGeom prst="rect">
            <a:avLst/>
          </a:prstGeom>
          <a:noFill/>
        </p:spPr>
        <p:txBody>
          <a:bodyPr>
            <a:spAutoFit/>
          </a:bodyPr>
          <a:lstStyle/>
          <a:p>
            <a:pPr>
              <a:defRPr/>
            </a:pPr>
            <a:r>
              <a:rPr lang="zh-CN" altLang="en-US" b="1" dirty="0">
                <a:latin typeface="+mn-lt"/>
              </a:rPr>
              <a:t>主机</a:t>
            </a:r>
            <a:r>
              <a:rPr lang="en-US" altLang="zh-CN" b="1" dirty="0">
                <a:latin typeface="+mn-lt"/>
              </a:rPr>
              <a:t>2</a:t>
            </a:r>
            <a:r>
              <a:rPr lang="zh-CN" altLang="en-US" b="1" dirty="0">
                <a:latin typeface="+mn-lt"/>
              </a:rPr>
              <a:t>的</a:t>
            </a:r>
            <a:r>
              <a:rPr lang="en-US" altLang="zh-CN" b="1" dirty="0">
                <a:latin typeface="+mn-lt"/>
              </a:rPr>
              <a:t>IP</a:t>
            </a:r>
            <a:r>
              <a:rPr lang="zh-CN" altLang="en-US" b="1" dirty="0">
                <a:latin typeface="+mn-lt"/>
              </a:rPr>
              <a:t>地址</a:t>
            </a:r>
            <a:r>
              <a:rPr lang="en-US" altLang="zh-CN" b="1" dirty="0">
                <a:latin typeface="+mn-lt"/>
              </a:rPr>
              <a:t>:</a:t>
            </a:r>
            <a:endParaRPr lang="en-US" altLang="zh-CN" b="1" dirty="0">
              <a:latin typeface="+mn-lt"/>
            </a:endParaRPr>
          </a:p>
          <a:p>
            <a:pPr>
              <a:defRPr/>
            </a:pPr>
            <a:r>
              <a:rPr lang="en-US" altLang="zh-CN" b="1" dirty="0">
                <a:latin typeface="+mn-lt"/>
              </a:rPr>
              <a:t>192.168.1.3</a:t>
            </a:r>
            <a:endParaRPr lang="zh-CN" altLang="en-US" b="1" dirty="0">
              <a:latin typeface="+mn-lt"/>
            </a:endParaRPr>
          </a:p>
        </p:txBody>
      </p:sp>
      <p:sp>
        <p:nvSpPr>
          <p:cNvPr id="36" name="文本框 35"/>
          <p:cNvSpPr txBox="1"/>
          <p:nvPr/>
        </p:nvSpPr>
        <p:spPr>
          <a:xfrm>
            <a:off x="657225" y="1574143"/>
            <a:ext cx="1935162" cy="646112"/>
          </a:xfrm>
          <a:prstGeom prst="rect">
            <a:avLst/>
          </a:prstGeom>
          <a:noFill/>
        </p:spPr>
        <p:txBody>
          <a:bodyPr>
            <a:spAutoFit/>
          </a:bodyPr>
          <a:lstStyle/>
          <a:p>
            <a:pPr>
              <a:defRPr/>
            </a:pPr>
            <a:r>
              <a:rPr lang="zh-CN" altLang="en-US" b="1" dirty="0">
                <a:latin typeface="+mn-lt"/>
              </a:rPr>
              <a:t>接口</a:t>
            </a:r>
            <a:r>
              <a:rPr lang="en-US" altLang="zh-CN" b="1" dirty="0">
                <a:latin typeface="+mn-lt"/>
              </a:rPr>
              <a:t>A</a:t>
            </a:r>
            <a:r>
              <a:rPr lang="zh-CN" altLang="en-US" b="1" dirty="0">
                <a:latin typeface="+mn-lt"/>
              </a:rPr>
              <a:t>的</a:t>
            </a:r>
            <a:r>
              <a:rPr lang="en-US" altLang="zh-CN" b="1" dirty="0">
                <a:latin typeface="+mn-lt"/>
              </a:rPr>
              <a:t>IP</a:t>
            </a:r>
            <a:r>
              <a:rPr lang="zh-CN" altLang="en-US" b="1" dirty="0">
                <a:latin typeface="+mn-lt"/>
              </a:rPr>
              <a:t>地址</a:t>
            </a:r>
            <a:r>
              <a:rPr lang="en-US" altLang="zh-CN" b="1" dirty="0">
                <a:latin typeface="+mn-lt"/>
              </a:rPr>
              <a:t>:</a:t>
            </a:r>
            <a:endParaRPr lang="en-US" altLang="zh-CN" b="1" dirty="0">
              <a:latin typeface="+mn-lt"/>
            </a:endParaRPr>
          </a:p>
          <a:p>
            <a:pPr>
              <a:defRPr/>
            </a:pPr>
            <a:r>
              <a:rPr lang="en-US" altLang="zh-CN" b="1" dirty="0">
                <a:latin typeface="+mn-lt"/>
              </a:rPr>
              <a:t>192.168.0.254</a:t>
            </a:r>
            <a:endParaRPr lang="zh-CN" altLang="en-US" b="1" dirty="0">
              <a:latin typeface="+mn-lt"/>
            </a:endParaRPr>
          </a:p>
        </p:txBody>
      </p:sp>
      <p:sp>
        <p:nvSpPr>
          <p:cNvPr id="37" name="文本框 36"/>
          <p:cNvSpPr txBox="1"/>
          <p:nvPr/>
        </p:nvSpPr>
        <p:spPr>
          <a:xfrm>
            <a:off x="3371850" y="1462088"/>
            <a:ext cx="1935163" cy="646112"/>
          </a:xfrm>
          <a:prstGeom prst="rect">
            <a:avLst/>
          </a:prstGeom>
          <a:noFill/>
        </p:spPr>
        <p:txBody>
          <a:bodyPr>
            <a:spAutoFit/>
          </a:bodyPr>
          <a:lstStyle/>
          <a:p>
            <a:pPr>
              <a:defRPr/>
            </a:pPr>
            <a:r>
              <a:rPr lang="zh-CN" altLang="en-US" b="1" dirty="0">
                <a:latin typeface="+mn-lt"/>
              </a:rPr>
              <a:t>接口</a:t>
            </a:r>
            <a:r>
              <a:rPr lang="en-US" altLang="zh-CN" b="1" dirty="0">
                <a:latin typeface="+mn-lt"/>
              </a:rPr>
              <a:t>B</a:t>
            </a:r>
            <a:r>
              <a:rPr lang="zh-CN" altLang="en-US" b="1" dirty="0">
                <a:latin typeface="+mn-lt"/>
              </a:rPr>
              <a:t>的</a:t>
            </a:r>
            <a:r>
              <a:rPr lang="en-US" altLang="zh-CN" b="1" dirty="0">
                <a:latin typeface="+mn-lt"/>
              </a:rPr>
              <a:t>IP</a:t>
            </a:r>
            <a:r>
              <a:rPr lang="zh-CN" altLang="en-US" b="1" dirty="0">
                <a:latin typeface="+mn-lt"/>
              </a:rPr>
              <a:t>地址</a:t>
            </a:r>
            <a:r>
              <a:rPr lang="en-US" altLang="zh-CN" b="1" dirty="0">
                <a:latin typeface="+mn-lt"/>
              </a:rPr>
              <a:t>:</a:t>
            </a:r>
            <a:endParaRPr lang="en-US" altLang="zh-CN" b="1" dirty="0">
              <a:latin typeface="+mn-lt"/>
            </a:endParaRPr>
          </a:p>
          <a:p>
            <a:pPr>
              <a:defRPr/>
            </a:pPr>
            <a:r>
              <a:rPr lang="en-US" altLang="zh-CN" b="1" dirty="0">
                <a:latin typeface="+mn-lt"/>
              </a:rPr>
              <a:t>192.168.1.254</a:t>
            </a:r>
            <a:endParaRPr lang="zh-CN" altLang="en-US" b="1" dirty="0">
              <a:latin typeface="+mn-lt"/>
            </a:endParaRPr>
          </a:p>
        </p:txBody>
      </p:sp>
      <p:sp>
        <p:nvSpPr>
          <p:cNvPr id="11" name="文本框 10"/>
          <p:cNvSpPr txBox="1"/>
          <p:nvPr/>
        </p:nvSpPr>
        <p:spPr>
          <a:xfrm>
            <a:off x="527050" y="3910408"/>
            <a:ext cx="7956550" cy="1736725"/>
          </a:xfrm>
          <a:prstGeom prst="rect">
            <a:avLst/>
          </a:prstGeom>
          <a:noFill/>
        </p:spPr>
        <p:txBody>
          <a:bodyPr>
            <a:spAutoFit/>
          </a:bodyPr>
          <a:lstStyle/>
          <a:p>
            <a:pPr marL="285750" indent="-285750" algn="just">
              <a:lnSpc>
                <a:spcPct val="110000"/>
              </a:lnSpc>
              <a:spcBef>
                <a:spcPts val="600"/>
              </a:spcBef>
              <a:buClr>
                <a:srgbClr val="C00000"/>
              </a:buClr>
              <a:buFont typeface="Wingdings" panose="05000000000000000000" pitchFamily="2" charset="2"/>
              <a:buChar char="n"/>
              <a:defRPr/>
            </a:pPr>
            <a:r>
              <a:rPr lang="zh-CN" altLang="en-US" sz="2200" b="1" dirty="0">
                <a:latin typeface="+mn-lt"/>
              </a:rPr>
              <a:t>主机</a:t>
            </a:r>
            <a:r>
              <a:rPr lang="en-US" altLang="zh-CN" sz="2200" b="1" dirty="0">
                <a:latin typeface="+mn-lt"/>
              </a:rPr>
              <a:t>1</a:t>
            </a:r>
            <a:r>
              <a:rPr lang="zh-CN" altLang="en-US" sz="2200" b="1" dirty="0">
                <a:latin typeface="+mn-lt"/>
              </a:rPr>
              <a:t>和路由器接口</a:t>
            </a:r>
            <a:r>
              <a:rPr lang="en-US" altLang="zh-CN" sz="2200" b="1" dirty="0">
                <a:latin typeface="+mn-lt"/>
              </a:rPr>
              <a:t>A</a:t>
            </a:r>
            <a:r>
              <a:rPr lang="zh-CN" altLang="en-US" sz="2200" b="1" dirty="0">
                <a:latin typeface="+mn-lt"/>
              </a:rPr>
              <a:t>具有相同的网络号，可直接通信；</a:t>
            </a:r>
            <a:endParaRPr lang="en-US" altLang="zh-CN" sz="2200" b="1" dirty="0">
              <a:latin typeface="+mn-lt"/>
            </a:endParaRPr>
          </a:p>
          <a:p>
            <a:pPr marL="285750" indent="-285750" algn="just">
              <a:lnSpc>
                <a:spcPct val="110000"/>
              </a:lnSpc>
              <a:spcBef>
                <a:spcPts val="600"/>
              </a:spcBef>
              <a:buClr>
                <a:srgbClr val="C00000"/>
              </a:buClr>
              <a:buFont typeface="Wingdings" panose="05000000000000000000" pitchFamily="2" charset="2"/>
              <a:buChar char="n"/>
              <a:defRPr/>
            </a:pPr>
            <a:r>
              <a:rPr lang="zh-CN" altLang="en-US" sz="2200" b="1" dirty="0">
                <a:latin typeface="+mn-lt"/>
              </a:rPr>
              <a:t>主机</a:t>
            </a:r>
            <a:r>
              <a:rPr lang="en-US" altLang="zh-CN" sz="2200" b="1" dirty="0">
                <a:latin typeface="+mn-lt"/>
              </a:rPr>
              <a:t>2</a:t>
            </a:r>
            <a:r>
              <a:rPr lang="zh-CN" altLang="en-US" sz="2200" b="1" dirty="0">
                <a:latin typeface="+mn-lt"/>
              </a:rPr>
              <a:t>和路由器接口</a:t>
            </a:r>
            <a:r>
              <a:rPr lang="en-US" altLang="zh-CN" sz="2200" b="1" dirty="0">
                <a:latin typeface="+mn-lt"/>
              </a:rPr>
              <a:t>B</a:t>
            </a:r>
            <a:r>
              <a:rPr lang="zh-CN" altLang="en-US" sz="2200" b="1" dirty="0"/>
              <a:t>具有相同的网络号</a:t>
            </a:r>
            <a:r>
              <a:rPr lang="zh-CN" altLang="en-US" sz="2200" b="1" dirty="0">
                <a:latin typeface="+mn-lt"/>
              </a:rPr>
              <a:t>，可直接通信；</a:t>
            </a:r>
            <a:endParaRPr lang="en-US" altLang="zh-CN" sz="2200" b="1" dirty="0">
              <a:latin typeface="+mn-lt"/>
            </a:endParaRPr>
          </a:p>
          <a:p>
            <a:pPr marL="285750" indent="-285750" algn="just">
              <a:lnSpc>
                <a:spcPct val="110000"/>
              </a:lnSpc>
              <a:spcBef>
                <a:spcPts val="600"/>
              </a:spcBef>
              <a:buClr>
                <a:srgbClr val="C00000"/>
              </a:buClr>
              <a:buFont typeface="Wingdings" panose="05000000000000000000" pitchFamily="2" charset="2"/>
              <a:buChar char="n"/>
              <a:defRPr/>
            </a:pPr>
            <a:r>
              <a:rPr lang="zh-CN" altLang="en-US" sz="2200" b="1" dirty="0">
                <a:latin typeface="+mn-lt"/>
              </a:rPr>
              <a:t>路由器有多个网卡，多个</a:t>
            </a:r>
            <a:r>
              <a:rPr lang="en-US" altLang="zh-CN" sz="2200" b="1" dirty="0">
                <a:latin typeface="+mn-lt"/>
              </a:rPr>
              <a:t>IP</a:t>
            </a:r>
            <a:r>
              <a:rPr lang="zh-CN" altLang="en-US" sz="2200" b="1" dirty="0">
                <a:latin typeface="+mn-lt"/>
              </a:rPr>
              <a:t>地址，既有网络</a:t>
            </a:r>
            <a:r>
              <a:rPr lang="en-US" altLang="zh-CN" sz="2200" b="1" dirty="0">
                <a:latin typeface="+mn-lt"/>
              </a:rPr>
              <a:t>1</a:t>
            </a:r>
            <a:r>
              <a:rPr lang="zh-CN" altLang="en-US" sz="2200" b="1" dirty="0">
                <a:latin typeface="+mn-lt"/>
              </a:rPr>
              <a:t>的</a:t>
            </a:r>
            <a:r>
              <a:rPr lang="en-US" altLang="zh-CN" sz="2200" b="1" dirty="0">
                <a:latin typeface="+mn-lt"/>
              </a:rPr>
              <a:t>IP</a:t>
            </a:r>
            <a:r>
              <a:rPr lang="zh-CN" altLang="en-US" sz="2200" b="1" dirty="0">
                <a:latin typeface="+mn-lt"/>
              </a:rPr>
              <a:t>，又有网络</a:t>
            </a:r>
            <a:r>
              <a:rPr lang="en-US" altLang="zh-CN" sz="2200" b="1" dirty="0">
                <a:latin typeface="+mn-lt"/>
              </a:rPr>
              <a:t>2</a:t>
            </a:r>
            <a:r>
              <a:rPr lang="zh-CN" altLang="en-US" sz="2200" b="1" dirty="0">
                <a:latin typeface="+mn-lt"/>
              </a:rPr>
              <a:t>的</a:t>
            </a:r>
            <a:r>
              <a:rPr lang="en-US" altLang="zh-CN" sz="2200" b="1" dirty="0">
                <a:latin typeface="+mn-lt"/>
              </a:rPr>
              <a:t>IP</a:t>
            </a:r>
            <a:r>
              <a:rPr lang="zh-CN" altLang="en-US" sz="2200" b="1" dirty="0">
                <a:latin typeface="+mn-lt"/>
              </a:rPr>
              <a:t>，因此可作为桥梁连接两个网络。</a:t>
            </a:r>
            <a:endParaRPr lang="en-US" altLang="zh-CN" sz="2200" b="1" dirty="0">
              <a:latin typeface="+mn-lt"/>
            </a:endParaRPr>
          </a:p>
        </p:txBody>
      </p:sp>
      <p:sp>
        <p:nvSpPr>
          <p:cNvPr id="12" name="文本框 11"/>
          <p:cNvSpPr txBox="1"/>
          <p:nvPr/>
        </p:nvSpPr>
        <p:spPr>
          <a:xfrm>
            <a:off x="409575" y="5862239"/>
            <a:ext cx="8353425" cy="464743"/>
          </a:xfrm>
          <a:prstGeom prst="rect">
            <a:avLst/>
          </a:prstGeom>
          <a:noFill/>
        </p:spPr>
        <p:txBody>
          <a:bodyPr wrap="square">
            <a:spAutoFit/>
          </a:bodyPr>
          <a:lstStyle/>
          <a:p>
            <a:pPr algn="just">
              <a:lnSpc>
                <a:spcPct val="110000"/>
              </a:lnSpc>
              <a:defRPr/>
            </a:pPr>
            <a:r>
              <a:rPr lang="zh-CN" altLang="en-US" sz="2200" b="1" dirty="0">
                <a:latin typeface="+mn-lt"/>
              </a:rPr>
              <a:t>每个路由器维护着一张路由表：通过目标</a:t>
            </a:r>
            <a:r>
              <a:rPr lang="en-US" altLang="zh-CN" sz="2200" b="1" dirty="0">
                <a:latin typeface="+mn-lt"/>
              </a:rPr>
              <a:t>IP</a:t>
            </a:r>
            <a:r>
              <a:rPr lang="zh-CN" altLang="en-US" sz="2200" b="1" dirty="0">
                <a:latin typeface="+mn-lt"/>
              </a:rPr>
              <a:t>地址找到下一跳的地址。</a:t>
            </a:r>
            <a:endParaRPr lang="zh-CN" altLang="en-US" sz="2200" b="1" dirty="0">
              <a:latin typeface="+mn-lt"/>
            </a:endParaRPr>
          </a:p>
        </p:txBody>
      </p:sp>
      <p:sp>
        <p:nvSpPr>
          <p:cNvPr id="19"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7473" y="1690021"/>
            <a:ext cx="8336806" cy="4268476"/>
          </a:xfrm>
          <a:prstGeom prst="rect">
            <a:avLst/>
          </a:prstGeom>
        </p:spPr>
        <p:txBody>
          <a:bodyPr wrap="square">
            <a:spAutoFit/>
          </a:bodyPr>
          <a:lstStyle/>
          <a:p>
            <a:pPr marL="342900" indent="-342900" algn="just">
              <a:lnSpc>
                <a:spcPct val="120000"/>
              </a:lnSpc>
              <a:spcBef>
                <a:spcPts val="600"/>
              </a:spcBef>
              <a:buFont typeface="Wingdings" panose="05000000000000000000" pitchFamily="2" charset="2"/>
              <a:buChar char="n"/>
            </a:pPr>
            <a:r>
              <a:rPr lang="en-US" altLang="zh-CN" sz="2200" b="1" dirty="0">
                <a:solidFill>
                  <a:srgbClr val="C00000"/>
                </a:solidFill>
              </a:rPr>
              <a:t>IP</a:t>
            </a:r>
            <a:r>
              <a:rPr lang="zh-CN" altLang="en-US" sz="2200" b="1" dirty="0">
                <a:solidFill>
                  <a:srgbClr val="C00000"/>
                </a:solidFill>
              </a:rPr>
              <a:t>地址和</a:t>
            </a:r>
            <a:r>
              <a:rPr lang="en-US" altLang="zh-CN" sz="2200" b="1" dirty="0">
                <a:solidFill>
                  <a:srgbClr val="C00000"/>
                </a:solidFill>
              </a:rPr>
              <a:t>MAC</a:t>
            </a:r>
            <a:r>
              <a:rPr lang="zh-CN" altLang="en-US" sz="2200" b="1" dirty="0">
                <a:solidFill>
                  <a:srgbClr val="C00000"/>
                </a:solidFill>
              </a:rPr>
              <a:t>地址在网络通信中扮演着不同但互补的角色</a:t>
            </a:r>
            <a:r>
              <a:rPr lang="zh-CN" altLang="en-US" sz="2200" b="1" dirty="0"/>
              <a:t>，确保了数据能够在正确的路径上从一个网络传输到另一个网络，最终到达目标设备</a:t>
            </a:r>
            <a:r>
              <a:rPr lang="zh-CN" altLang="en-US" sz="2200" b="1" dirty="0" smtClean="0"/>
              <a:t>。</a:t>
            </a:r>
            <a:endParaRPr lang="en-US" altLang="zh-CN" sz="2200" b="1" dirty="0" smtClean="0"/>
          </a:p>
          <a:p>
            <a:pPr marL="342900" indent="-342900" algn="just">
              <a:lnSpc>
                <a:spcPct val="120000"/>
              </a:lnSpc>
              <a:spcBef>
                <a:spcPts val="600"/>
              </a:spcBef>
              <a:buFont typeface="Wingdings" panose="05000000000000000000" pitchFamily="2" charset="2"/>
              <a:buChar char="n"/>
            </a:pPr>
            <a:r>
              <a:rPr lang="zh-CN" altLang="en-US" sz="2200" b="1" dirty="0" smtClean="0">
                <a:solidFill>
                  <a:srgbClr val="C00000"/>
                </a:solidFill>
              </a:rPr>
              <a:t>在</a:t>
            </a:r>
            <a:r>
              <a:rPr lang="zh-CN" altLang="en-US" sz="2200" b="1" dirty="0">
                <a:solidFill>
                  <a:srgbClr val="C00000"/>
                </a:solidFill>
              </a:rPr>
              <a:t>同一个局域网内，数据传输首先依赖于</a:t>
            </a:r>
            <a:r>
              <a:rPr lang="en-US" altLang="zh-CN" sz="2200" b="1" dirty="0">
                <a:solidFill>
                  <a:srgbClr val="C00000"/>
                </a:solidFill>
              </a:rPr>
              <a:t>MAC</a:t>
            </a:r>
            <a:r>
              <a:rPr lang="zh-CN" altLang="en-US" sz="2200" b="1" dirty="0">
                <a:solidFill>
                  <a:srgbClr val="C00000"/>
                </a:solidFill>
              </a:rPr>
              <a:t>地址。</a:t>
            </a:r>
            <a:r>
              <a:rPr lang="zh-CN" altLang="en-US" sz="2200" b="1" dirty="0"/>
              <a:t>当一个设备需要发送数据到局域网内的另一个设备时，它会使用目标设备的</a:t>
            </a:r>
            <a:r>
              <a:rPr lang="en-US" altLang="zh-CN" sz="2200" b="1" dirty="0"/>
              <a:t>MAC</a:t>
            </a:r>
            <a:r>
              <a:rPr lang="zh-CN" altLang="en-US" sz="2200" b="1" dirty="0"/>
              <a:t>地址来确保数据帧能够到达正确的物理设备。</a:t>
            </a:r>
            <a:endParaRPr lang="zh-CN" altLang="en-US" sz="2200" b="1" dirty="0"/>
          </a:p>
          <a:p>
            <a:pPr marL="342900" indent="-342900" algn="just">
              <a:lnSpc>
                <a:spcPct val="120000"/>
              </a:lnSpc>
              <a:spcBef>
                <a:spcPts val="600"/>
              </a:spcBef>
              <a:buFont typeface="Wingdings" panose="05000000000000000000" pitchFamily="2" charset="2"/>
              <a:buChar char="n"/>
            </a:pPr>
            <a:r>
              <a:rPr lang="zh-CN" altLang="en-US" sz="2200" b="1" dirty="0">
                <a:solidFill>
                  <a:srgbClr val="C00000"/>
                </a:solidFill>
              </a:rPr>
              <a:t>当数据需要跨越不同的网络时，</a:t>
            </a:r>
            <a:r>
              <a:rPr lang="en-US" altLang="zh-CN" sz="2200" b="1" dirty="0">
                <a:solidFill>
                  <a:srgbClr val="C00000"/>
                </a:solidFill>
              </a:rPr>
              <a:t>IP</a:t>
            </a:r>
            <a:r>
              <a:rPr lang="zh-CN" altLang="en-US" sz="2200" b="1" dirty="0">
                <a:solidFill>
                  <a:srgbClr val="C00000"/>
                </a:solidFill>
              </a:rPr>
              <a:t>地址的作用就显现出来</a:t>
            </a:r>
            <a:r>
              <a:rPr lang="zh-CN" altLang="en-US" sz="2200" b="1" dirty="0"/>
              <a:t>。首先，数据包会根据目的</a:t>
            </a:r>
            <a:r>
              <a:rPr lang="en-US" altLang="zh-CN" sz="2200" b="1" dirty="0"/>
              <a:t>IP</a:t>
            </a:r>
            <a:r>
              <a:rPr lang="zh-CN" altLang="en-US" sz="2200" b="1" dirty="0"/>
              <a:t>地址被发送到正确的网络，然后在那个网络内部，可能会使用</a:t>
            </a:r>
            <a:r>
              <a:rPr lang="en-US" altLang="zh-CN" sz="2200" b="1" dirty="0"/>
              <a:t>ARP</a:t>
            </a:r>
            <a:r>
              <a:rPr lang="zh-CN" altLang="en-US" sz="2200" b="1" dirty="0"/>
              <a:t>（地址解析协议）将</a:t>
            </a:r>
            <a:r>
              <a:rPr lang="en-US" altLang="zh-CN" sz="2200" b="1" dirty="0"/>
              <a:t>IP</a:t>
            </a:r>
            <a:r>
              <a:rPr lang="zh-CN" altLang="en-US" sz="2200" b="1" dirty="0"/>
              <a:t>地址转换为</a:t>
            </a:r>
            <a:r>
              <a:rPr lang="en-US" altLang="zh-CN" sz="2200" b="1" dirty="0"/>
              <a:t>MAC</a:t>
            </a:r>
            <a:r>
              <a:rPr lang="zh-CN" altLang="en-US" sz="2200" b="1" dirty="0"/>
              <a:t>地址，以便在局域网内完成最终的数据传输</a:t>
            </a:r>
            <a:r>
              <a:rPr lang="zh-CN" altLang="en-US" sz="2200" b="1" dirty="0" smtClean="0"/>
              <a:t>。</a:t>
            </a:r>
            <a:endParaRPr lang="zh-CN" altLang="en-US" sz="2200" b="1" dirty="0"/>
          </a:p>
        </p:txBody>
      </p:sp>
      <p:sp>
        <p:nvSpPr>
          <p:cNvPr id="5"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953" y="1402675"/>
            <a:ext cx="8207661" cy="4525963"/>
          </a:xfrm>
        </p:spPr>
        <p:txBody>
          <a:bodyPr/>
          <a:lstStyle/>
          <a:p>
            <a:pPr>
              <a:lnSpc>
                <a:spcPct val="110000"/>
              </a:lnSpc>
              <a:spcBef>
                <a:spcPts val="600"/>
              </a:spcBef>
              <a:buClr>
                <a:srgbClr val="C00000"/>
              </a:buClr>
              <a:buFont typeface="Wingdings" panose="05000000000000000000" pitchFamily="2" charset="2"/>
              <a:buChar char="n"/>
            </a:pPr>
            <a:r>
              <a:rPr lang="zh-CN" altLang="en-US" sz="2800" b="1" dirty="0"/>
              <a:t>传输方式分类</a:t>
            </a:r>
            <a:endParaRPr lang="en-US" altLang="zh-CN" sz="2800" b="1" dirty="0"/>
          </a:p>
          <a:p>
            <a:pPr>
              <a:lnSpc>
                <a:spcPct val="110000"/>
              </a:lnSpc>
              <a:spcBef>
                <a:spcPts val="600"/>
              </a:spcBef>
              <a:buFont typeface="Wingdings" panose="05000000000000000000" pitchFamily="2" charset="2"/>
              <a:buChar char="Ø"/>
            </a:pPr>
            <a:r>
              <a:rPr lang="zh-CN" altLang="en-US" b="1" dirty="0"/>
              <a:t>根据传输位数：并行传输、</a:t>
            </a:r>
            <a:r>
              <a:rPr lang="zh-CN" altLang="en-US" b="1" dirty="0" smtClean="0"/>
              <a:t>串行传输</a:t>
            </a:r>
            <a:endParaRPr lang="en-US" altLang="zh-CN" b="1" dirty="0"/>
          </a:p>
        </p:txBody>
      </p:sp>
      <p:sp>
        <p:nvSpPr>
          <p:cNvPr id="4" name="矩形 3"/>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pic>
        <p:nvPicPr>
          <p:cNvPr id="61" name="图片 60"/>
          <p:cNvPicPr>
            <a:picLocks noChangeAspect="1"/>
          </p:cNvPicPr>
          <p:nvPr/>
        </p:nvPicPr>
        <p:blipFill>
          <a:blip r:embed="rId1"/>
          <a:stretch>
            <a:fillRect/>
          </a:stretch>
        </p:blipFill>
        <p:spPr>
          <a:xfrm>
            <a:off x="726140" y="3093020"/>
            <a:ext cx="3044756" cy="1380671"/>
          </a:xfrm>
          <a:prstGeom prst="rect">
            <a:avLst/>
          </a:prstGeom>
        </p:spPr>
      </p:pic>
      <p:grpSp>
        <p:nvGrpSpPr>
          <p:cNvPr id="64" name="组合 63"/>
          <p:cNvGrpSpPr/>
          <p:nvPr/>
        </p:nvGrpSpPr>
        <p:grpSpPr>
          <a:xfrm>
            <a:off x="655040" y="4740282"/>
            <a:ext cx="3186956" cy="1631838"/>
            <a:chOff x="667482" y="3164410"/>
            <a:chExt cx="3186956" cy="1631838"/>
          </a:xfrm>
        </p:grpSpPr>
        <p:pic>
          <p:nvPicPr>
            <p:cNvPr id="62" name="图片 61"/>
            <p:cNvPicPr>
              <a:picLocks noChangeAspect="1"/>
            </p:cNvPicPr>
            <p:nvPr/>
          </p:nvPicPr>
          <p:blipFill>
            <a:blip r:embed="rId2"/>
            <a:stretch>
              <a:fillRect/>
            </a:stretch>
          </p:blipFill>
          <p:spPr>
            <a:xfrm>
              <a:off x="667482" y="3164410"/>
              <a:ext cx="3186956" cy="1631838"/>
            </a:xfrm>
            <a:prstGeom prst="rect">
              <a:avLst/>
            </a:prstGeom>
          </p:spPr>
        </p:pic>
        <p:sp>
          <p:nvSpPr>
            <p:cNvPr id="63" name="文本框 62"/>
            <p:cNvSpPr txBox="1"/>
            <p:nvPr/>
          </p:nvSpPr>
          <p:spPr>
            <a:xfrm>
              <a:off x="1808630" y="4381798"/>
              <a:ext cx="1169894" cy="369332"/>
            </a:xfrm>
            <a:prstGeom prst="rect">
              <a:avLst/>
            </a:prstGeom>
            <a:noFill/>
          </p:spPr>
          <p:txBody>
            <a:bodyPr wrap="square" rtlCol="0">
              <a:spAutoFit/>
            </a:bodyPr>
            <a:lstStyle/>
            <a:p>
              <a:r>
                <a:rPr lang="zh-CN" altLang="en-US" b="1" dirty="0"/>
                <a:t>串行传输</a:t>
              </a:r>
              <a:endParaRPr lang="zh-CN" altLang="en-US" b="1" dirty="0"/>
            </a:p>
          </p:txBody>
        </p:sp>
      </p:grpSp>
      <p:sp>
        <p:nvSpPr>
          <p:cNvPr id="65" name="文本框 64"/>
          <p:cNvSpPr txBox="1"/>
          <p:nvPr/>
        </p:nvSpPr>
        <p:spPr>
          <a:xfrm>
            <a:off x="1796188" y="4300782"/>
            <a:ext cx="1169894" cy="369332"/>
          </a:xfrm>
          <a:prstGeom prst="rect">
            <a:avLst/>
          </a:prstGeom>
          <a:noFill/>
        </p:spPr>
        <p:txBody>
          <a:bodyPr wrap="square" rtlCol="0">
            <a:spAutoFit/>
          </a:bodyPr>
          <a:lstStyle/>
          <a:p>
            <a:r>
              <a:rPr lang="zh-CN" altLang="en-US" b="1" dirty="0"/>
              <a:t>并行传输</a:t>
            </a:r>
            <a:endParaRPr lang="zh-CN" altLang="en-US"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ChangeArrowheads="1"/>
          </p:cNvSpPr>
          <p:nvPr/>
        </p:nvSpPr>
        <p:spPr bwMode="auto">
          <a:xfrm>
            <a:off x="466725" y="1390649"/>
            <a:ext cx="8353425" cy="231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buClrTx/>
              <a:buFontTx/>
              <a:buNone/>
            </a:pPr>
            <a:r>
              <a:rPr lang="en-US" altLang="zh-CN" sz="2200" b="1" dirty="0">
                <a:solidFill>
                  <a:schemeClr val="tx1"/>
                </a:solidFill>
              </a:rPr>
              <a:t> 3. </a:t>
            </a:r>
            <a:r>
              <a:rPr lang="zh-CN" altLang="en-US" sz="2200" b="1" dirty="0">
                <a:solidFill>
                  <a:srgbClr val="0000FF"/>
                </a:solidFill>
              </a:rPr>
              <a:t>域名地址</a:t>
            </a:r>
            <a:endParaRPr lang="zh-CN" altLang="en-US" sz="2200" b="1" dirty="0">
              <a:solidFill>
                <a:srgbClr val="0000FF"/>
              </a:solidFill>
            </a:endParaRPr>
          </a:p>
          <a:p>
            <a:pPr algn="just">
              <a:lnSpc>
                <a:spcPct val="110000"/>
              </a:lnSpc>
              <a:spcBef>
                <a:spcPts val="600"/>
              </a:spcBef>
              <a:buClrTx/>
              <a:buFontTx/>
              <a:buNone/>
            </a:pPr>
            <a:r>
              <a:rPr lang="zh-CN" altLang="en-US" sz="2000" b="1" dirty="0">
                <a:solidFill>
                  <a:schemeClr val="tx1"/>
                </a:solidFill>
              </a:rPr>
              <a:t>        通过</a:t>
            </a:r>
            <a:r>
              <a:rPr lang="en-US" altLang="zh-CN" sz="2000" b="1" dirty="0">
                <a:solidFill>
                  <a:schemeClr val="tx1"/>
                </a:solidFill>
              </a:rPr>
              <a:t>IP</a:t>
            </a:r>
            <a:r>
              <a:rPr lang="zh-CN" altLang="en-US" sz="2000" b="1" dirty="0">
                <a:solidFill>
                  <a:schemeClr val="tx1"/>
                </a:solidFill>
              </a:rPr>
              <a:t>地址可以访问互联网上的任何主机，但记住这些数字串很令人头疼，常常赋予某些主机能够体现其特征和含义的名称，即域名，域名类似于写信时写在信封上的地址，有一定的层次性。自左向右分成</a:t>
            </a:r>
            <a:r>
              <a:rPr lang="en-US" altLang="zh-CN" sz="2000" b="1" dirty="0">
                <a:solidFill>
                  <a:schemeClr val="tx1"/>
                </a:solidFill>
              </a:rPr>
              <a:t>3~4</a:t>
            </a:r>
            <a:r>
              <a:rPr lang="zh-CN" altLang="en-US" sz="2000" b="1" dirty="0">
                <a:solidFill>
                  <a:schemeClr val="tx1"/>
                </a:solidFill>
              </a:rPr>
              <a:t>段，各段之间用“</a:t>
            </a:r>
            <a:r>
              <a:rPr lang="en-US" altLang="zh-CN" sz="2000" b="1" dirty="0">
                <a:solidFill>
                  <a:schemeClr val="tx1"/>
                </a:solidFill>
              </a:rPr>
              <a:t>.</a:t>
            </a:r>
            <a:r>
              <a:rPr lang="zh-CN" altLang="en-US" sz="2000" b="1" dirty="0">
                <a:solidFill>
                  <a:schemeClr val="tx1"/>
                </a:solidFill>
              </a:rPr>
              <a:t>”分割，如</a:t>
            </a:r>
            <a:r>
              <a:rPr lang="en-US" altLang="zh-CN" sz="2000" b="1" dirty="0">
                <a:solidFill>
                  <a:schemeClr val="tx1"/>
                </a:solidFill>
              </a:rPr>
              <a:t>www.nau.edu.cn</a:t>
            </a:r>
            <a:r>
              <a:rPr lang="zh-CN" altLang="en-US" sz="2000" b="1" dirty="0">
                <a:solidFill>
                  <a:schemeClr val="tx1"/>
                </a:solidFill>
              </a:rPr>
              <a:t>。</a:t>
            </a:r>
            <a:endParaRPr lang="zh-CN" altLang="en-US" sz="2000" b="1" dirty="0">
              <a:solidFill>
                <a:schemeClr val="tx1"/>
              </a:solidFill>
            </a:endParaRPr>
          </a:p>
          <a:p>
            <a:pPr algn="just">
              <a:lnSpc>
                <a:spcPct val="110000"/>
              </a:lnSpc>
              <a:spcBef>
                <a:spcPts val="600"/>
              </a:spcBef>
              <a:buClrTx/>
              <a:buFontTx/>
              <a:buNone/>
            </a:pPr>
            <a:r>
              <a:rPr lang="en-US" altLang="zh-CN" sz="2000" b="1" dirty="0">
                <a:solidFill>
                  <a:schemeClr val="tx1"/>
                </a:solidFill>
              </a:rPr>
              <a:t>       </a:t>
            </a:r>
            <a:r>
              <a:rPr lang="en-US" altLang="zh-CN" sz="2000" b="1" dirty="0">
                <a:solidFill>
                  <a:srgbClr val="C00000"/>
                </a:solidFill>
              </a:rPr>
              <a:t>DNS</a:t>
            </a:r>
            <a:r>
              <a:rPr lang="zh-CN" altLang="en-US" sz="2000" b="1" dirty="0">
                <a:solidFill>
                  <a:srgbClr val="C00000"/>
                </a:solidFill>
              </a:rPr>
              <a:t>（域名解析体系）服务器将域名翻译成</a:t>
            </a:r>
            <a:r>
              <a:rPr lang="en-US" altLang="zh-CN" sz="2000" b="1" dirty="0">
                <a:solidFill>
                  <a:srgbClr val="C00000"/>
                </a:solidFill>
              </a:rPr>
              <a:t>IP</a:t>
            </a:r>
            <a:r>
              <a:rPr lang="zh-CN" altLang="en-US" sz="2000" b="1" dirty="0">
                <a:solidFill>
                  <a:srgbClr val="C00000"/>
                </a:solidFill>
              </a:rPr>
              <a:t>地址。</a:t>
            </a:r>
            <a:endParaRPr lang="zh-CN" altLang="en-US" sz="2000" dirty="0">
              <a:solidFill>
                <a:schemeClr val="tx1"/>
              </a:solidFill>
              <a:latin typeface="Century Gothic" panose="020B0502020202020204" pitchFamily="34" charset="0"/>
            </a:endParaRPr>
          </a:p>
        </p:txBody>
      </p:sp>
      <p:sp>
        <p:nvSpPr>
          <p:cNvPr id="22"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grpSp>
        <p:nvGrpSpPr>
          <p:cNvPr id="21" name="Group 52"/>
          <p:cNvGrpSpPr/>
          <p:nvPr/>
        </p:nvGrpSpPr>
        <p:grpSpPr bwMode="auto">
          <a:xfrm>
            <a:off x="615552" y="3803617"/>
            <a:ext cx="8142685" cy="3108722"/>
            <a:chOff x="282" y="845"/>
            <a:chExt cx="6839" cy="2611"/>
          </a:xfrm>
        </p:grpSpPr>
        <p:sp>
          <p:nvSpPr>
            <p:cNvPr id="23" name="Text Box 5"/>
            <p:cNvSpPr txBox="1">
              <a:spLocks noChangeArrowheads="1"/>
            </p:cNvSpPr>
            <p:nvPr/>
          </p:nvSpPr>
          <p:spPr bwMode="auto">
            <a:xfrm>
              <a:off x="2154" y="890"/>
              <a:ext cx="720" cy="271"/>
            </a:xfrm>
            <a:prstGeom prst="rect">
              <a:avLst/>
            </a:prstGeom>
            <a:solidFill>
              <a:srgbClr val="FF66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500" b="1">
                  <a:solidFill>
                    <a:schemeClr val="bg1"/>
                  </a:solidFill>
                  <a:latin typeface="CordiaUPC" panose="020B0304020202020204" pitchFamily="34" charset="-34"/>
                </a:rPr>
                <a:t>根</a:t>
              </a:r>
              <a:endParaRPr kumimoji="1" lang="zh-CN" altLang="en-US" sz="1500" b="1">
                <a:solidFill>
                  <a:schemeClr val="bg1"/>
                </a:solidFill>
                <a:latin typeface="CordiaUPC" panose="020B0304020202020204" pitchFamily="34" charset="-34"/>
              </a:endParaRPr>
            </a:p>
          </p:txBody>
        </p:sp>
        <p:sp>
          <p:nvSpPr>
            <p:cNvPr id="24" name="Text Box 6"/>
            <p:cNvSpPr txBox="1">
              <a:spLocks noChangeArrowheads="1"/>
            </p:cNvSpPr>
            <p:nvPr/>
          </p:nvSpPr>
          <p:spPr bwMode="auto">
            <a:xfrm>
              <a:off x="282" y="1488"/>
              <a:ext cx="720" cy="31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gov</a:t>
              </a:r>
              <a:endParaRPr kumimoji="1" lang="en-US" altLang="zh-CN" b="1">
                <a:latin typeface="Times New Roman" panose="02020603050405020304" pitchFamily="18" charset="0"/>
              </a:endParaRPr>
            </a:p>
          </p:txBody>
        </p:sp>
        <p:sp>
          <p:nvSpPr>
            <p:cNvPr id="25" name="Text Box 7"/>
            <p:cNvSpPr txBox="1">
              <a:spLocks noChangeArrowheads="1"/>
            </p:cNvSpPr>
            <p:nvPr/>
          </p:nvSpPr>
          <p:spPr bwMode="auto">
            <a:xfrm>
              <a:off x="4266" y="1488"/>
              <a:ext cx="480" cy="31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cn</a:t>
              </a:r>
              <a:endParaRPr kumimoji="1" lang="en-US" altLang="zh-CN" b="1">
                <a:latin typeface="Times New Roman" panose="02020603050405020304" pitchFamily="18" charset="0"/>
              </a:endParaRPr>
            </a:p>
          </p:txBody>
        </p:sp>
        <p:sp>
          <p:nvSpPr>
            <p:cNvPr id="26" name="Text Box 8"/>
            <p:cNvSpPr txBox="1">
              <a:spLocks noChangeArrowheads="1"/>
            </p:cNvSpPr>
            <p:nvPr/>
          </p:nvSpPr>
          <p:spPr bwMode="auto">
            <a:xfrm>
              <a:off x="1098" y="1488"/>
              <a:ext cx="576" cy="31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mil</a:t>
              </a:r>
              <a:endParaRPr kumimoji="1" lang="en-US" altLang="zh-CN" b="1">
                <a:latin typeface="Times New Roman" panose="02020603050405020304" pitchFamily="18" charset="0"/>
              </a:endParaRPr>
            </a:p>
          </p:txBody>
        </p:sp>
        <p:sp>
          <p:nvSpPr>
            <p:cNvPr id="27" name="Text Box 9"/>
            <p:cNvSpPr txBox="1">
              <a:spLocks noChangeArrowheads="1"/>
            </p:cNvSpPr>
            <p:nvPr/>
          </p:nvSpPr>
          <p:spPr bwMode="auto">
            <a:xfrm>
              <a:off x="1722" y="1488"/>
              <a:ext cx="672" cy="31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net</a:t>
              </a:r>
              <a:endParaRPr kumimoji="1" lang="en-US" altLang="zh-CN" b="1">
                <a:latin typeface="Times New Roman" panose="02020603050405020304" pitchFamily="18" charset="0"/>
              </a:endParaRPr>
            </a:p>
          </p:txBody>
        </p:sp>
        <p:sp>
          <p:nvSpPr>
            <p:cNvPr id="28" name="Text Box 10"/>
            <p:cNvSpPr txBox="1">
              <a:spLocks noChangeArrowheads="1"/>
            </p:cNvSpPr>
            <p:nvPr/>
          </p:nvSpPr>
          <p:spPr bwMode="auto">
            <a:xfrm>
              <a:off x="2442" y="1488"/>
              <a:ext cx="624" cy="31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com</a:t>
              </a:r>
              <a:endParaRPr kumimoji="1" lang="en-US" altLang="zh-CN" b="1">
                <a:latin typeface="Times New Roman" panose="02020603050405020304" pitchFamily="18" charset="0"/>
              </a:endParaRPr>
            </a:p>
          </p:txBody>
        </p:sp>
        <p:sp>
          <p:nvSpPr>
            <p:cNvPr id="29" name="Text Box 11"/>
            <p:cNvSpPr txBox="1">
              <a:spLocks noChangeArrowheads="1"/>
            </p:cNvSpPr>
            <p:nvPr/>
          </p:nvSpPr>
          <p:spPr bwMode="auto">
            <a:xfrm>
              <a:off x="3738" y="1488"/>
              <a:ext cx="480" cy="31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uk</a:t>
              </a:r>
              <a:endParaRPr kumimoji="1" lang="en-US" altLang="zh-CN" b="1">
                <a:latin typeface="Times New Roman" panose="02020603050405020304" pitchFamily="18" charset="0"/>
              </a:endParaRPr>
            </a:p>
          </p:txBody>
        </p:sp>
        <p:sp>
          <p:nvSpPr>
            <p:cNvPr id="30" name="Text Box 12"/>
            <p:cNvSpPr txBox="1">
              <a:spLocks noChangeArrowheads="1"/>
            </p:cNvSpPr>
            <p:nvPr/>
          </p:nvSpPr>
          <p:spPr bwMode="auto">
            <a:xfrm>
              <a:off x="3162" y="1488"/>
              <a:ext cx="4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pPr>
              <a:r>
                <a:rPr kumimoji="1" lang="en-US" altLang="zh-CN" b="1">
                  <a:latin typeface="Times New Roman" panose="02020603050405020304" pitchFamily="18" charset="0"/>
                </a:rPr>
                <a:t>…</a:t>
              </a:r>
              <a:endParaRPr kumimoji="1" lang="en-US" altLang="zh-CN" b="1">
                <a:latin typeface="Times New Roman" panose="02020603050405020304" pitchFamily="18" charset="0"/>
              </a:endParaRPr>
            </a:p>
          </p:txBody>
        </p:sp>
        <p:sp>
          <p:nvSpPr>
            <p:cNvPr id="31" name="Text Box 13"/>
            <p:cNvSpPr txBox="1">
              <a:spLocks noChangeArrowheads="1"/>
            </p:cNvSpPr>
            <p:nvPr/>
          </p:nvSpPr>
          <p:spPr bwMode="auto">
            <a:xfrm>
              <a:off x="4794" y="1488"/>
              <a:ext cx="43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pPr>
              <a:r>
                <a:rPr kumimoji="1" lang="en-US" altLang="zh-CN" sz="1350" b="1">
                  <a:solidFill>
                    <a:schemeClr val="bg1"/>
                  </a:solidFill>
                  <a:latin typeface="Times New Roman" panose="02020603050405020304" pitchFamily="18" charset="0"/>
                </a:rPr>
                <a:t>…</a:t>
              </a:r>
              <a:endParaRPr kumimoji="1" lang="en-US" altLang="zh-CN" sz="1350" b="1">
                <a:solidFill>
                  <a:schemeClr val="bg1"/>
                </a:solidFill>
                <a:latin typeface="CordiaUPC" panose="020B0304020202020204" pitchFamily="34" charset="-34"/>
              </a:endParaRPr>
            </a:p>
          </p:txBody>
        </p:sp>
        <p:sp>
          <p:nvSpPr>
            <p:cNvPr id="32" name="Line 14"/>
            <p:cNvSpPr>
              <a:spLocks noChangeShapeType="1"/>
            </p:cNvSpPr>
            <p:nvPr/>
          </p:nvSpPr>
          <p:spPr bwMode="auto">
            <a:xfrm flipV="1">
              <a:off x="714" y="1152"/>
              <a:ext cx="1728"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3" name="Line 15"/>
            <p:cNvSpPr>
              <a:spLocks noChangeShapeType="1"/>
            </p:cNvSpPr>
            <p:nvPr/>
          </p:nvSpPr>
          <p:spPr bwMode="auto">
            <a:xfrm flipV="1">
              <a:off x="1434" y="1152"/>
              <a:ext cx="1056" cy="3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4" name="Line 16"/>
            <p:cNvSpPr>
              <a:spLocks noChangeShapeType="1"/>
            </p:cNvSpPr>
            <p:nvPr/>
          </p:nvSpPr>
          <p:spPr bwMode="auto">
            <a:xfrm flipV="1">
              <a:off x="2058" y="1152"/>
              <a:ext cx="480" cy="3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5" name="Line 17"/>
            <p:cNvSpPr>
              <a:spLocks noChangeShapeType="1"/>
            </p:cNvSpPr>
            <p:nvPr/>
          </p:nvSpPr>
          <p:spPr bwMode="auto">
            <a:xfrm flipH="1" flipV="1">
              <a:off x="2538" y="1152"/>
              <a:ext cx="192" cy="3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6" name="Line 18"/>
            <p:cNvSpPr>
              <a:spLocks noChangeShapeType="1"/>
            </p:cNvSpPr>
            <p:nvPr/>
          </p:nvSpPr>
          <p:spPr bwMode="auto">
            <a:xfrm>
              <a:off x="2586" y="1152"/>
              <a:ext cx="1344" cy="3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7" name="Line 19"/>
            <p:cNvSpPr>
              <a:spLocks noChangeShapeType="1"/>
            </p:cNvSpPr>
            <p:nvPr/>
          </p:nvSpPr>
          <p:spPr bwMode="auto">
            <a:xfrm>
              <a:off x="2634" y="1152"/>
              <a:ext cx="1872" cy="384"/>
            </a:xfrm>
            <a:prstGeom prst="line">
              <a:avLst/>
            </a:prstGeom>
            <a:noFill/>
            <a:ln w="571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38" name="Text Box 20"/>
            <p:cNvSpPr txBox="1">
              <a:spLocks noChangeArrowheads="1"/>
            </p:cNvSpPr>
            <p:nvPr/>
          </p:nvSpPr>
          <p:spPr bwMode="auto">
            <a:xfrm>
              <a:off x="2013" y="1968"/>
              <a:ext cx="621" cy="310"/>
            </a:xfrm>
            <a:prstGeom prst="rect">
              <a:avLst/>
            </a:prstGeom>
            <a:solidFill>
              <a:srgbClr val="99FF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dirty="0">
                  <a:latin typeface="Times New Roman" panose="02020603050405020304" pitchFamily="18" charset="0"/>
                </a:rPr>
                <a:t>IBM</a:t>
              </a:r>
              <a:endParaRPr kumimoji="1" lang="en-US" altLang="zh-CN" b="1" dirty="0">
                <a:latin typeface="Times New Roman" panose="02020603050405020304" pitchFamily="18" charset="0"/>
              </a:endParaRPr>
            </a:p>
          </p:txBody>
        </p:sp>
        <p:sp>
          <p:nvSpPr>
            <p:cNvPr id="39" name="Text Box 21"/>
            <p:cNvSpPr txBox="1">
              <a:spLocks noChangeArrowheads="1"/>
            </p:cNvSpPr>
            <p:nvPr/>
          </p:nvSpPr>
          <p:spPr bwMode="auto">
            <a:xfrm>
              <a:off x="2826" y="1968"/>
              <a:ext cx="528" cy="310"/>
            </a:xfrm>
            <a:prstGeom prst="rect">
              <a:avLst/>
            </a:prstGeom>
            <a:solidFill>
              <a:srgbClr val="99FF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intel</a:t>
              </a:r>
              <a:endParaRPr kumimoji="1" lang="en-US" altLang="zh-CN" b="1">
                <a:latin typeface="Times New Roman" panose="02020603050405020304" pitchFamily="18" charset="0"/>
              </a:endParaRPr>
            </a:p>
          </p:txBody>
        </p:sp>
        <p:sp>
          <p:nvSpPr>
            <p:cNvPr id="40" name="Line 22"/>
            <p:cNvSpPr>
              <a:spLocks noChangeShapeType="1"/>
            </p:cNvSpPr>
            <p:nvPr/>
          </p:nvSpPr>
          <p:spPr bwMode="auto">
            <a:xfrm flipH="1">
              <a:off x="2394" y="1728"/>
              <a:ext cx="288" cy="2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1" name="Line 23"/>
            <p:cNvSpPr>
              <a:spLocks noChangeShapeType="1"/>
            </p:cNvSpPr>
            <p:nvPr/>
          </p:nvSpPr>
          <p:spPr bwMode="auto">
            <a:xfrm>
              <a:off x="2778" y="1728"/>
              <a:ext cx="288" cy="2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2" name="Text Box 30"/>
            <p:cNvSpPr txBox="1">
              <a:spLocks noChangeArrowheads="1"/>
            </p:cNvSpPr>
            <p:nvPr/>
          </p:nvSpPr>
          <p:spPr bwMode="auto">
            <a:xfrm>
              <a:off x="4026" y="1968"/>
              <a:ext cx="528" cy="310"/>
            </a:xfrm>
            <a:prstGeom prst="rect">
              <a:avLst/>
            </a:prstGeom>
            <a:solidFill>
              <a:srgbClr val="99FF33"/>
            </a:solidFill>
            <a:ln w="12700">
              <a:solidFill>
                <a:srgbClr val="99FF33"/>
              </a:solidFill>
              <a:miter lim="800000"/>
              <a:headEnd type="none" w="sm" len="sm"/>
              <a:tailEnd type="none" w="sm" len="sm"/>
            </a:ln>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edu</a:t>
              </a:r>
              <a:endParaRPr kumimoji="1" lang="en-US" altLang="zh-CN" b="1">
                <a:latin typeface="Times New Roman" panose="02020603050405020304" pitchFamily="18" charset="0"/>
              </a:endParaRPr>
            </a:p>
          </p:txBody>
        </p:sp>
        <p:sp>
          <p:nvSpPr>
            <p:cNvPr id="43" name="Text Box 31"/>
            <p:cNvSpPr txBox="1">
              <a:spLocks noChangeArrowheads="1"/>
            </p:cNvSpPr>
            <p:nvPr/>
          </p:nvSpPr>
          <p:spPr bwMode="auto">
            <a:xfrm>
              <a:off x="4506" y="1968"/>
              <a:ext cx="528" cy="310"/>
            </a:xfrm>
            <a:prstGeom prst="rect">
              <a:avLst/>
            </a:prstGeom>
            <a:solidFill>
              <a:srgbClr val="99FF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latin typeface="Times New Roman" panose="02020603050405020304" pitchFamily="18" charset="0"/>
                </a:rPr>
                <a:t>net</a:t>
              </a:r>
              <a:endParaRPr kumimoji="1" lang="en-US" altLang="zh-CN" b="1">
                <a:latin typeface="Times New Roman" panose="02020603050405020304" pitchFamily="18" charset="0"/>
              </a:endParaRPr>
            </a:p>
          </p:txBody>
        </p:sp>
        <p:sp>
          <p:nvSpPr>
            <p:cNvPr id="44" name="Line 32"/>
            <p:cNvSpPr>
              <a:spLocks noChangeShapeType="1"/>
            </p:cNvSpPr>
            <p:nvPr/>
          </p:nvSpPr>
          <p:spPr bwMode="auto">
            <a:xfrm flipH="1">
              <a:off x="4218" y="1728"/>
              <a:ext cx="288" cy="288"/>
            </a:xfrm>
            <a:prstGeom prst="line">
              <a:avLst/>
            </a:prstGeom>
            <a:noFill/>
            <a:ln w="127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5" name="Line 33"/>
            <p:cNvSpPr>
              <a:spLocks noChangeShapeType="1"/>
            </p:cNvSpPr>
            <p:nvPr/>
          </p:nvSpPr>
          <p:spPr bwMode="auto">
            <a:xfrm>
              <a:off x="4506" y="1728"/>
              <a:ext cx="288" cy="2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6" name="Text Box 34"/>
            <p:cNvSpPr txBox="1">
              <a:spLocks noChangeArrowheads="1"/>
            </p:cNvSpPr>
            <p:nvPr/>
          </p:nvSpPr>
          <p:spPr bwMode="auto">
            <a:xfrm>
              <a:off x="3690" y="2400"/>
              <a:ext cx="528" cy="31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dirty="0" err="1">
                  <a:solidFill>
                    <a:schemeClr val="bg1"/>
                  </a:solidFill>
                  <a:latin typeface="Times New Roman" panose="02020603050405020304" pitchFamily="18" charset="0"/>
                </a:rPr>
                <a:t>nau</a:t>
              </a:r>
              <a:endParaRPr kumimoji="1" lang="en-US" altLang="zh-CN" b="1" dirty="0">
                <a:solidFill>
                  <a:schemeClr val="bg1"/>
                </a:solidFill>
                <a:latin typeface="Times New Roman" panose="02020603050405020304" pitchFamily="18" charset="0"/>
              </a:endParaRPr>
            </a:p>
          </p:txBody>
        </p:sp>
        <p:sp>
          <p:nvSpPr>
            <p:cNvPr id="47" name="Line 35"/>
            <p:cNvSpPr>
              <a:spLocks noChangeShapeType="1"/>
            </p:cNvSpPr>
            <p:nvPr/>
          </p:nvSpPr>
          <p:spPr bwMode="auto">
            <a:xfrm flipH="1">
              <a:off x="4218" y="1728"/>
              <a:ext cx="288" cy="2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8" name="Line 36"/>
            <p:cNvSpPr>
              <a:spLocks noChangeShapeType="1"/>
            </p:cNvSpPr>
            <p:nvPr/>
          </p:nvSpPr>
          <p:spPr bwMode="auto">
            <a:xfrm flipH="1">
              <a:off x="3930" y="2160"/>
              <a:ext cx="288" cy="2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49" name="Text Box 37" descr="粉色面巾纸"/>
            <p:cNvSpPr txBox="1">
              <a:spLocks noChangeArrowheads="1"/>
            </p:cNvSpPr>
            <p:nvPr/>
          </p:nvSpPr>
          <p:spPr bwMode="auto">
            <a:xfrm>
              <a:off x="3258" y="2832"/>
              <a:ext cx="528" cy="271"/>
            </a:xfrm>
            <a:prstGeom prst="rect">
              <a:avLst/>
            </a:prstGeom>
            <a:no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500" b="1"/>
                <a:t>www</a:t>
              </a:r>
              <a:endParaRPr kumimoji="1" lang="en-US" altLang="zh-CN" sz="1500" b="1"/>
            </a:p>
          </p:txBody>
        </p:sp>
        <p:sp>
          <p:nvSpPr>
            <p:cNvPr id="50" name="Text Box 38" descr="粉色面巾纸"/>
            <p:cNvSpPr txBox="1">
              <a:spLocks noChangeArrowheads="1"/>
            </p:cNvSpPr>
            <p:nvPr/>
          </p:nvSpPr>
          <p:spPr bwMode="auto">
            <a:xfrm>
              <a:off x="3894" y="2841"/>
              <a:ext cx="528" cy="271"/>
            </a:xfrm>
            <a:prstGeom prst="rect">
              <a:avLst/>
            </a:prstGeom>
            <a:no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500" b="1" dirty="0"/>
                <a:t>ftp</a:t>
              </a:r>
              <a:endParaRPr kumimoji="1" lang="en-US" altLang="zh-CN" sz="1500" b="1" dirty="0"/>
            </a:p>
          </p:txBody>
        </p:sp>
        <p:sp>
          <p:nvSpPr>
            <p:cNvPr id="51" name="Line 39"/>
            <p:cNvSpPr>
              <a:spLocks noChangeShapeType="1"/>
            </p:cNvSpPr>
            <p:nvPr/>
          </p:nvSpPr>
          <p:spPr bwMode="auto">
            <a:xfrm flipH="1">
              <a:off x="3576" y="2634"/>
              <a:ext cx="258" cy="24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52" name="Line 40"/>
            <p:cNvSpPr>
              <a:spLocks noChangeShapeType="1"/>
            </p:cNvSpPr>
            <p:nvPr/>
          </p:nvSpPr>
          <p:spPr bwMode="auto">
            <a:xfrm>
              <a:off x="3978" y="2652"/>
              <a:ext cx="97"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53" name="Oval 41"/>
            <p:cNvSpPr>
              <a:spLocks noChangeArrowheads="1"/>
            </p:cNvSpPr>
            <p:nvPr/>
          </p:nvSpPr>
          <p:spPr bwMode="auto">
            <a:xfrm rot="2266729">
              <a:off x="3642" y="1200"/>
              <a:ext cx="672" cy="2256"/>
            </a:xfrm>
            <a:prstGeom prst="ellipse">
              <a:avLst/>
            </a:prstGeom>
            <a:noFill/>
            <a:ln w="12700">
              <a:solidFill>
                <a:schemeClr val="tx2"/>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sz="1350" b="1"/>
            </a:p>
          </p:txBody>
        </p:sp>
        <p:sp>
          <p:nvSpPr>
            <p:cNvPr id="54" name="Line 42"/>
            <p:cNvSpPr>
              <a:spLocks noChangeShapeType="1"/>
            </p:cNvSpPr>
            <p:nvPr/>
          </p:nvSpPr>
          <p:spPr bwMode="auto">
            <a:xfrm>
              <a:off x="2154" y="1152"/>
              <a:ext cx="720" cy="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350" b="1"/>
            </a:p>
          </p:txBody>
        </p:sp>
        <p:sp>
          <p:nvSpPr>
            <p:cNvPr id="55" name="Text Box 43"/>
            <p:cNvSpPr txBox="1">
              <a:spLocks noChangeArrowheads="1"/>
            </p:cNvSpPr>
            <p:nvPr/>
          </p:nvSpPr>
          <p:spPr bwMode="auto">
            <a:xfrm>
              <a:off x="4075" y="845"/>
              <a:ext cx="45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500" b="1"/>
                <a:t>根级</a:t>
              </a:r>
              <a:endParaRPr lang="zh-CN" altLang="en-US" sz="1500" b="1"/>
            </a:p>
          </p:txBody>
        </p:sp>
        <p:sp>
          <p:nvSpPr>
            <p:cNvPr id="56" name="Text Box 44"/>
            <p:cNvSpPr txBox="1">
              <a:spLocks noChangeArrowheads="1"/>
            </p:cNvSpPr>
            <p:nvPr/>
          </p:nvSpPr>
          <p:spPr bwMode="auto">
            <a:xfrm>
              <a:off x="5010" y="1485"/>
              <a:ext cx="211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500" b="1" dirty="0"/>
                <a:t>顶级：地理区域和组织划分</a:t>
              </a:r>
              <a:endParaRPr lang="zh-CN" altLang="en-US" sz="1500" b="1" dirty="0"/>
            </a:p>
          </p:txBody>
        </p:sp>
        <p:sp>
          <p:nvSpPr>
            <p:cNvPr id="57" name="Text Box 45"/>
            <p:cNvSpPr txBox="1">
              <a:spLocks noChangeArrowheads="1"/>
            </p:cNvSpPr>
            <p:nvPr/>
          </p:nvSpPr>
          <p:spPr bwMode="auto">
            <a:xfrm>
              <a:off x="5033" y="1942"/>
              <a:ext cx="182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500" b="1" dirty="0"/>
                <a:t>二级：组织或城市</a:t>
              </a:r>
              <a:endParaRPr lang="zh-CN" altLang="en-US" sz="1500" b="1" dirty="0"/>
            </a:p>
          </p:txBody>
        </p:sp>
        <p:sp>
          <p:nvSpPr>
            <p:cNvPr id="58" name="Text Box 46"/>
            <p:cNvSpPr txBox="1">
              <a:spLocks noChangeArrowheads="1"/>
            </p:cNvSpPr>
            <p:nvPr/>
          </p:nvSpPr>
          <p:spPr bwMode="auto">
            <a:xfrm>
              <a:off x="5073" y="2387"/>
              <a:ext cx="182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500" b="1" dirty="0"/>
                <a:t>三级：机构名</a:t>
              </a:r>
              <a:endParaRPr lang="zh-CN" altLang="en-US" sz="1500" b="1" dirty="0"/>
            </a:p>
          </p:txBody>
        </p:sp>
        <p:sp>
          <p:nvSpPr>
            <p:cNvPr id="59" name="Text Box 47"/>
            <p:cNvSpPr txBox="1">
              <a:spLocks noChangeArrowheads="1"/>
            </p:cNvSpPr>
            <p:nvPr/>
          </p:nvSpPr>
          <p:spPr bwMode="auto">
            <a:xfrm>
              <a:off x="4438" y="2433"/>
              <a:ext cx="528" cy="31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solidFill>
                    <a:schemeClr val="bg1"/>
                  </a:solidFill>
                  <a:latin typeface="Times New Roman" panose="02020603050405020304" pitchFamily="18" charset="0"/>
                </a:rPr>
                <a:t>xjtu</a:t>
              </a:r>
              <a:endParaRPr kumimoji="1" lang="en-US" altLang="zh-CN" b="1">
                <a:solidFill>
                  <a:schemeClr val="bg1"/>
                </a:solidFill>
                <a:latin typeface="Times New Roman" panose="02020603050405020304" pitchFamily="18" charset="0"/>
              </a:endParaRPr>
            </a:p>
          </p:txBody>
        </p:sp>
        <p:sp>
          <p:nvSpPr>
            <p:cNvPr id="60" name="Line 48"/>
            <p:cNvSpPr>
              <a:spLocks noChangeShapeType="1"/>
            </p:cNvSpPr>
            <p:nvPr/>
          </p:nvSpPr>
          <p:spPr bwMode="auto">
            <a:xfrm>
              <a:off x="4302" y="2206"/>
              <a:ext cx="136"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350" b="1"/>
            </a:p>
          </p:txBody>
        </p:sp>
        <p:sp>
          <p:nvSpPr>
            <p:cNvPr id="61" name="Text Box 49" descr="粉色面巾纸"/>
            <p:cNvSpPr txBox="1">
              <a:spLocks noChangeArrowheads="1"/>
            </p:cNvSpPr>
            <p:nvPr/>
          </p:nvSpPr>
          <p:spPr bwMode="auto">
            <a:xfrm>
              <a:off x="2682" y="2817"/>
              <a:ext cx="587" cy="310"/>
            </a:xfrm>
            <a:prstGeom prst="rect">
              <a:avLst/>
            </a:prstGeom>
            <a:no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t>mail</a:t>
              </a:r>
              <a:endParaRPr lang="en-US" altLang="zh-CN" b="1" dirty="0"/>
            </a:p>
          </p:txBody>
        </p:sp>
        <p:sp>
          <p:nvSpPr>
            <p:cNvPr id="62" name="Line 50"/>
            <p:cNvSpPr>
              <a:spLocks noChangeShapeType="1"/>
            </p:cNvSpPr>
            <p:nvPr/>
          </p:nvSpPr>
          <p:spPr bwMode="auto">
            <a:xfrm flipH="1">
              <a:off x="3054" y="2599"/>
              <a:ext cx="635"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350" b="1"/>
            </a:p>
          </p:txBody>
        </p:sp>
        <p:sp>
          <p:nvSpPr>
            <p:cNvPr id="63" name="Text Box 51"/>
            <p:cNvSpPr txBox="1">
              <a:spLocks noChangeArrowheads="1"/>
            </p:cNvSpPr>
            <p:nvPr/>
          </p:nvSpPr>
          <p:spPr bwMode="auto">
            <a:xfrm>
              <a:off x="5070" y="2887"/>
              <a:ext cx="167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500" b="1" dirty="0"/>
                <a:t>四级：主机名</a:t>
              </a:r>
              <a:endParaRPr lang="zh-CN" altLang="en-US" sz="1500" b="1" dirty="0"/>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t="12264" r="1576" b="44001"/>
          <a:stretch>
            <a:fillRect/>
          </a:stretch>
        </p:blipFill>
        <p:spPr>
          <a:xfrm>
            <a:off x="249382" y="2541387"/>
            <a:ext cx="7031182" cy="1233054"/>
          </a:xfrm>
          <a:prstGeom prst="rect">
            <a:avLst/>
          </a:prstGeom>
        </p:spPr>
      </p:pic>
      <p:sp>
        <p:nvSpPr>
          <p:cNvPr id="4" name="矩形 3"/>
          <p:cNvSpPr/>
          <p:nvPr/>
        </p:nvSpPr>
        <p:spPr>
          <a:xfrm>
            <a:off x="117763" y="4194943"/>
            <a:ext cx="8769927" cy="2462213"/>
          </a:xfrm>
          <a:prstGeom prst="rect">
            <a:avLst/>
          </a:prstGeom>
        </p:spPr>
        <p:txBody>
          <a:bodyPr wrap="square">
            <a:spAutoFit/>
          </a:bodyPr>
          <a:lstStyle/>
          <a:p>
            <a:pPr marL="285750" indent="-285750" algn="just">
              <a:lnSpc>
                <a:spcPct val="110000"/>
              </a:lnSpc>
              <a:buFont typeface="Arial" panose="020B0604020202020204" pitchFamily="34" charset="0"/>
              <a:buChar char="•"/>
            </a:pPr>
            <a:r>
              <a:rPr lang="zh-CN" altLang="en-US" sz="2000" b="1" dirty="0"/>
              <a:t>检查浏览器</a:t>
            </a:r>
            <a:r>
              <a:rPr lang="zh-CN" altLang="en-US" sz="2000" b="1" dirty="0" smtClean="0"/>
              <a:t>缓存</a:t>
            </a:r>
            <a:r>
              <a:rPr lang="en-US" altLang="zh-CN" sz="2000" b="1" dirty="0" smtClean="0"/>
              <a:t>/</a:t>
            </a:r>
            <a:r>
              <a:rPr lang="zh-CN" altLang="en-US" sz="2000" b="1" dirty="0" smtClean="0"/>
              <a:t>系统缓存中</a:t>
            </a:r>
            <a:r>
              <a:rPr lang="zh-CN" altLang="en-US" sz="2000" b="1" dirty="0"/>
              <a:t>是否缓存过该域名对应的</a:t>
            </a:r>
            <a:r>
              <a:rPr lang="en-US" altLang="zh-CN" sz="2000" b="1" dirty="0"/>
              <a:t>IP</a:t>
            </a:r>
            <a:r>
              <a:rPr lang="zh-CN" altLang="en-US" sz="2000" b="1" dirty="0"/>
              <a:t>地址，</a:t>
            </a:r>
            <a:r>
              <a:rPr lang="zh-CN" altLang="en-US" sz="2000" b="1" dirty="0" smtClean="0"/>
              <a:t>如果有，结果返回浏览器，若没有</a:t>
            </a:r>
            <a:r>
              <a:rPr lang="zh-CN" altLang="en-US" sz="2000" b="1" dirty="0"/>
              <a:t>找到继续</a:t>
            </a:r>
            <a:r>
              <a:rPr lang="zh-CN" altLang="en-US" sz="2000" b="1" dirty="0" smtClean="0"/>
              <a:t>下一步；</a:t>
            </a:r>
            <a:endParaRPr lang="en-US" altLang="zh-CN" sz="2000" b="1" dirty="0" smtClean="0"/>
          </a:p>
          <a:p>
            <a:pPr marL="285750" indent="-285750" algn="just">
              <a:lnSpc>
                <a:spcPct val="110000"/>
              </a:lnSpc>
              <a:buFont typeface="Arial" panose="020B0604020202020204" pitchFamily="34" charset="0"/>
              <a:buChar char="•"/>
            </a:pPr>
            <a:r>
              <a:rPr lang="zh-CN" altLang="en-US" sz="2000" b="1" dirty="0"/>
              <a:t>向本地域名解析</a:t>
            </a:r>
            <a:r>
              <a:rPr lang="zh-CN" altLang="en-US" sz="2000" b="1" dirty="0" smtClean="0"/>
              <a:t>服务器发起</a:t>
            </a:r>
            <a:r>
              <a:rPr lang="zh-CN" altLang="en-US" sz="2000" b="1" dirty="0"/>
              <a:t>域名解析的</a:t>
            </a:r>
            <a:r>
              <a:rPr lang="zh-CN" altLang="en-US" sz="2000" b="1" dirty="0" smtClean="0"/>
              <a:t>请求，如果</a:t>
            </a:r>
            <a:r>
              <a:rPr lang="zh-CN" altLang="en-US" sz="2000" b="1" dirty="0"/>
              <a:t>有</a:t>
            </a:r>
            <a:r>
              <a:rPr lang="zh-CN" altLang="en-US" sz="2000" b="1" dirty="0" smtClean="0"/>
              <a:t>该</a:t>
            </a:r>
            <a:r>
              <a:rPr lang="zh-CN" altLang="en-US" sz="2000" b="1" dirty="0" smtClean="0"/>
              <a:t>记</a:t>
            </a:r>
            <a:r>
              <a:rPr lang="zh-CN" altLang="en-US" sz="2000" b="1" dirty="0" smtClean="0"/>
              <a:t>录</a:t>
            </a:r>
            <a:r>
              <a:rPr lang="zh-CN" altLang="en-US" sz="2000" b="1" dirty="0"/>
              <a:t>项，</a:t>
            </a:r>
            <a:r>
              <a:rPr lang="zh-CN" altLang="en-US" sz="2000" b="1" dirty="0" smtClean="0"/>
              <a:t>本地</a:t>
            </a:r>
            <a:r>
              <a:rPr lang="en-US" altLang="zh-CN" sz="2000" b="1" dirty="0" smtClean="0"/>
              <a:t>DNS</a:t>
            </a:r>
            <a:r>
              <a:rPr lang="zh-CN" altLang="en-US" sz="2000" b="1" dirty="0" smtClean="0"/>
              <a:t>服务器</a:t>
            </a:r>
            <a:r>
              <a:rPr lang="zh-CN" altLang="en-US" sz="2000" b="1" dirty="0"/>
              <a:t>把返回的结果保存到缓存，以备下一次使用，同时还将结果返回给客户机的客户端（浏览器）</a:t>
            </a:r>
            <a:r>
              <a:rPr lang="zh-CN" altLang="en-US" sz="2000" b="1" dirty="0" smtClean="0"/>
              <a:t>。</a:t>
            </a:r>
            <a:endParaRPr lang="en-US" altLang="zh-CN" sz="2000" b="1" dirty="0" smtClean="0"/>
          </a:p>
          <a:p>
            <a:pPr marL="285750" indent="-285750" algn="just">
              <a:lnSpc>
                <a:spcPct val="110000"/>
              </a:lnSpc>
              <a:buFont typeface="Arial" panose="020B0604020202020204" pitchFamily="34" charset="0"/>
              <a:buChar char="•"/>
            </a:pPr>
            <a:r>
              <a:rPr lang="zh-CN" altLang="en-US" sz="2000" b="1" dirty="0"/>
              <a:t>如果</a:t>
            </a:r>
            <a:r>
              <a:rPr lang="zh-CN" altLang="en-US" sz="2000" b="1" dirty="0" smtClean="0"/>
              <a:t>本地</a:t>
            </a:r>
            <a:r>
              <a:rPr lang="en-US" altLang="zh-CN" sz="2000" b="1" dirty="0"/>
              <a:t>DNS</a:t>
            </a:r>
            <a:r>
              <a:rPr lang="zh-CN" altLang="en-US" sz="2000" b="1" dirty="0"/>
              <a:t>服务器的</a:t>
            </a:r>
            <a:r>
              <a:rPr lang="zh-CN" altLang="en-US" sz="2000" b="1" dirty="0"/>
              <a:t>缓存中没有该纪录，则本地域名服务器就直接把请求</a:t>
            </a:r>
            <a:r>
              <a:rPr lang="zh-CN" altLang="en-US" sz="2000" b="1" dirty="0" smtClean="0"/>
              <a:t>发给</a:t>
            </a:r>
            <a:r>
              <a:rPr lang="zh-CN" altLang="en-US" sz="2000" b="1" dirty="0"/>
              <a:t>更</a:t>
            </a:r>
            <a:r>
              <a:rPr lang="zh-CN" altLang="en-US" sz="2000" b="1" dirty="0" smtClean="0"/>
              <a:t>上层域名服务器。</a:t>
            </a:r>
            <a:endParaRPr lang="en-US" altLang="zh-CN" sz="2000" b="1" dirty="0" smtClean="0"/>
          </a:p>
        </p:txBody>
      </p:sp>
      <p:sp>
        <p:nvSpPr>
          <p:cNvPr id="5" name="矩形 4"/>
          <p:cNvSpPr/>
          <p:nvPr/>
        </p:nvSpPr>
        <p:spPr>
          <a:xfrm>
            <a:off x="345523" y="1701924"/>
            <a:ext cx="8439097" cy="73866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r>
              <a:rPr lang="zh-CN" altLang="en-US" sz="2100" b="1" dirty="0">
                <a:latin typeface="+mn-ea"/>
              </a:rPr>
              <a:t>网络不认识域名，而认识</a:t>
            </a:r>
            <a:r>
              <a:rPr lang="en-US" altLang="zh-CN" sz="2100" b="1" dirty="0">
                <a:latin typeface="+mn-ea"/>
              </a:rPr>
              <a:t>IP</a:t>
            </a:r>
            <a:r>
              <a:rPr lang="zh-CN" altLang="en-US" sz="2100" b="1" dirty="0">
                <a:latin typeface="+mn-ea"/>
              </a:rPr>
              <a:t>地址，</a:t>
            </a:r>
            <a:r>
              <a:rPr lang="en-US" altLang="zh-CN" sz="2100" b="1" dirty="0">
                <a:latin typeface="+mn-ea"/>
              </a:rPr>
              <a:t>DNS</a:t>
            </a:r>
            <a:r>
              <a:rPr lang="zh-CN" altLang="en-US" sz="2100" b="1" dirty="0">
                <a:latin typeface="+mn-ea"/>
              </a:rPr>
              <a:t>将用户要访问的服务器的域名翻译成对应的服务器的</a:t>
            </a:r>
            <a:r>
              <a:rPr lang="en-US" altLang="zh-CN" sz="2100" b="1" dirty="0">
                <a:latin typeface="+mn-ea"/>
              </a:rPr>
              <a:t>IP</a:t>
            </a:r>
            <a:r>
              <a:rPr lang="zh-CN" altLang="en-US" sz="2100" b="1" dirty="0">
                <a:latin typeface="+mn-ea"/>
              </a:rPr>
              <a:t>地址。</a:t>
            </a:r>
            <a:endParaRPr lang="zh-CN" altLang="en-US" sz="2100" b="1" dirty="0">
              <a:latin typeface="+mn-ea"/>
            </a:endParaRPr>
          </a:p>
        </p:txBody>
      </p:sp>
      <p:sp>
        <p:nvSpPr>
          <p:cNvPr id="7" name="矩形 6"/>
          <p:cNvSpPr/>
          <p:nvPr/>
        </p:nvSpPr>
        <p:spPr>
          <a:xfrm>
            <a:off x="193123" y="1199466"/>
            <a:ext cx="1762021" cy="464743"/>
          </a:xfrm>
          <a:prstGeom prst="rect">
            <a:avLst/>
          </a:prstGeom>
        </p:spPr>
        <p:txBody>
          <a:bodyPr wrap="none">
            <a:spAutoFit/>
          </a:bodyPr>
          <a:lstStyle/>
          <a:p>
            <a:pPr lvl="0" algn="just">
              <a:lnSpc>
                <a:spcPct val="110000"/>
              </a:lnSpc>
              <a:spcBef>
                <a:spcPts val="600"/>
              </a:spcBef>
            </a:pPr>
            <a:r>
              <a:rPr lang="en-US" altLang="zh-CN" sz="2200" b="1" dirty="0">
                <a:solidFill>
                  <a:srgbClr val="000000"/>
                </a:solidFill>
              </a:rPr>
              <a:t> 3. </a:t>
            </a:r>
            <a:r>
              <a:rPr lang="zh-CN" altLang="en-US" sz="2200" b="1" dirty="0" smtClean="0">
                <a:solidFill>
                  <a:srgbClr val="0000FF"/>
                </a:solidFill>
              </a:rPr>
              <a:t>域名解析</a:t>
            </a:r>
            <a:endParaRPr lang="zh-CN" altLang="en-US" sz="2200" b="1" dirty="0">
              <a:solidFill>
                <a:srgbClr val="0000FF"/>
              </a:solidFill>
            </a:endParaRPr>
          </a:p>
        </p:txBody>
      </p:sp>
      <p:sp>
        <p:nvSpPr>
          <p:cNvPr id="9"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1"/>
          <a:srcRect l="72824" t="55271" r="3127" b="7874"/>
          <a:stretch>
            <a:fillRect/>
          </a:stretch>
        </p:blipFill>
        <p:spPr>
          <a:xfrm>
            <a:off x="6961909" y="2735350"/>
            <a:ext cx="1717964" cy="1039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39702" y="1300679"/>
            <a:ext cx="8272033" cy="4871520"/>
          </a:xfrm>
          <a:prstGeom prst="rect">
            <a:avLst/>
          </a:prstGeom>
        </p:spPr>
      </p:pic>
      <p:sp>
        <p:nvSpPr>
          <p:cNvPr id="5" name="矩形 4"/>
          <p:cNvSpPr/>
          <p:nvPr/>
        </p:nvSpPr>
        <p:spPr>
          <a:xfrm>
            <a:off x="7696200" y="6005945"/>
            <a:ext cx="1323109" cy="65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28600" y="1279525"/>
            <a:ext cx="8550275" cy="2303463"/>
          </a:xfrm>
        </p:spPr>
        <p:txBody>
          <a:bodyPr/>
          <a:lstStyle/>
          <a:p>
            <a:pPr algn="just" eaLnBrk="1" hangingPunct="1">
              <a:buFont typeface="Wingdings" panose="05000000000000000000" pitchFamily="2" charset="2"/>
              <a:buChar char="n"/>
              <a:defRPr/>
            </a:pPr>
            <a:r>
              <a:rPr lang="zh-CN" altLang="en-US" sz="2400" b="1" dirty="0" smtClean="0">
                <a:solidFill>
                  <a:srgbClr val="C00000"/>
                </a:solidFill>
              </a:rPr>
              <a:t>端口号</a:t>
            </a:r>
            <a:endParaRPr lang="en-US" altLang="zh-CN" sz="2400" b="1" dirty="0" smtClean="0">
              <a:solidFill>
                <a:srgbClr val="C00000"/>
              </a:solidFill>
            </a:endParaRPr>
          </a:p>
          <a:p>
            <a:pPr marL="0" indent="0" algn="just" eaLnBrk="1" hangingPunct="1">
              <a:buFont typeface="Wingdings 3" panose="05040102010807070707" pitchFamily="18" charset="2"/>
              <a:buNone/>
              <a:defRPr/>
            </a:pPr>
            <a:r>
              <a:rPr lang="en-US" altLang="zh-CN" sz="2400" b="1" dirty="0" smtClean="0">
                <a:solidFill>
                  <a:schemeClr val="tx1"/>
                </a:solidFill>
              </a:rPr>
              <a:t>	</a:t>
            </a:r>
            <a:r>
              <a:rPr lang="zh-CN" altLang="en-US" sz="2400" b="1" dirty="0" smtClean="0">
                <a:solidFill>
                  <a:srgbClr val="C00000"/>
                </a:solidFill>
              </a:rPr>
              <a:t>用来标识同一台主机中不同的应用进程</a:t>
            </a:r>
            <a:r>
              <a:rPr lang="zh-CN" altLang="en-US" sz="2400" b="1" dirty="0" smtClean="0">
                <a:solidFill>
                  <a:schemeClr val="tx1"/>
                </a:solidFill>
              </a:rPr>
              <a:t>，端口号是主机中传输层和应用层之间数据交换的一种机制，</a:t>
            </a:r>
            <a:r>
              <a:rPr lang="zh-CN" altLang="en-US" sz="2400" b="1" dirty="0" smtClean="0">
                <a:solidFill>
                  <a:srgbClr val="0310BD"/>
                </a:solidFill>
              </a:rPr>
              <a:t>应用程序在运行期间总是与某个端口号绑定，端口号是一个</a:t>
            </a:r>
            <a:r>
              <a:rPr lang="en-US" altLang="zh-CN" sz="2400" b="1" dirty="0" smtClean="0">
                <a:solidFill>
                  <a:srgbClr val="0310BD"/>
                </a:solidFill>
              </a:rPr>
              <a:t>16</a:t>
            </a:r>
            <a:r>
              <a:rPr lang="zh-CN" altLang="en-US" sz="2400" b="1" dirty="0" smtClean="0">
                <a:solidFill>
                  <a:srgbClr val="0310BD"/>
                </a:solidFill>
              </a:rPr>
              <a:t>位的正整数（</a:t>
            </a:r>
            <a:r>
              <a:rPr lang="en-US" altLang="zh-CN" sz="2400" b="1" dirty="0" smtClean="0">
                <a:solidFill>
                  <a:srgbClr val="0310BD"/>
                </a:solidFill>
              </a:rPr>
              <a:t>0-65535</a:t>
            </a:r>
            <a:r>
              <a:rPr lang="zh-CN" altLang="en-US" sz="2400" b="1" dirty="0" smtClean="0">
                <a:solidFill>
                  <a:srgbClr val="0310BD"/>
                </a:solidFill>
              </a:rPr>
              <a:t>）。</a:t>
            </a:r>
            <a:endParaRPr lang="en-US" altLang="zh-CN" sz="2400" b="1" dirty="0" smtClean="0">
              <a:solidFill>
                <a:srgbClr val="0310BD"/>
              </a:solidFill>
            </a:endParaRPr>
          </a:p>
          <a:p>
            <a:pPr algn="just" eaLnBrk="1" hangingPunct="1">
              <a:defRPr/>
            </a:pPr>
            <a:endParaRPr lang="zh-CN" altLang="en-US" dirty="0" smtClean="0"/>
          </a:p>
        </p:txBody>
      </p:sp>
      <p:pic>
        <p:nvPicPr>
          <p:cNvPr id="5"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82725" y="3552825"/>
            <a:ext cx="6542088"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1243012" y="78581"/>
            <a:ext cx="75580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lvl="0" eaLnBrk="0" hangingPunct="0">
              <a:defRPr/>
            </a:pPr>
            <a:r>
              <a:rPr lang="en-US" altLang="zh-CN" sz="3600" kern="0" dirty="0">
                <a:solidFill>
                  <a:schemeClr val="tx1"/>
                </a:solidFill>
                <a:latin typeface="黑体" panose="02010609060101010101" pitchFamily="49" charset="-122"/>
                <a:ea typeface="黑体" panose="02010609060101010101" pitchFamily="49" charset="-122"/>
              </a:rPr>
              <a:t>5.2 </a:t>
            </a:r>
            <a:r>
              <a:rPr lang="zh-CN" altLang="zh-CN" sz="3600" kern="0" dirty="0">
                <a:solidFill>
                  <a:schemeClr val="tx1"/>
                </a:solidFill>
                <a:latin typeface="黑体" panose="02010609060101010101" pitchFamily="49" charset="-122"/>
                <a:ea typeface="黑体" panose="02010609060101010101" pitchFamily="49" charset="-122"/>
              </a:rPr>
              <a:t>计算机网络</a:t>
            </a:r>
            <a:r>
              <a:rPr lang="zh-CN" altLang="en-US" sz="3600" kern="0" dirty="0">
                <a:solidFill>
                  <a:schemeClr val="tx1"/>
                </a:solidFill>
                <a:latin typeface="黑体" panose="02010609060101010101" pitchFamily="49" charset="-122"/>
                <a:ea typeface="黑体" panose="02010609060101010101" pitchFamily="49" charset="-122"/>
              </a:rPr>
              <a:t>基础</a:t>
            </a:r>
            <a:r>
              <a:rPr lang="en-US" altLang="zh-CN" sz="3600" kern="0" dirty="0">
                <a:solidFill>
                  <a:schemeClr val="tx1"/>
                </a:solidFill>
                <a:latin typeface="黑体" panose="02010609060101010101" pitchFamily="49" charset="-122"/>
                <a:ea typeface="黑体" panose="02010609060101010101" pitchFamily="49" charset="-122"/>
              </a:rPr>
              <a:t> </a:t>
            </a:r>
            <a:endParaRPr lang="en-US" altLang="zh-CN" sz="3600" kern="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85088" y="2898322"/>
            <a:ext cx="6109776" cy="902726"/>
            <a:chOff x="3076803" y="2743200"/>
            <a:chExt cx="5264151" cy="685800"/>
          </a:xfrm>
        </p:grpSpPr>
        <p:grpSp>
          <p:nvGrpSpPr>
            <p:cNvPr id="4" name="Group 6"/>
            <p:cNvGrpSpPr/>
            <p:nvPr/>
          </p:nvGrpSpPr>
          <p:grpSpPr bwMode="auto">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grpSp>
        <p:sp>
          <p:nvSpPr>
            <p:cNvPr id="7"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algn="ctr" defTabSz="685800"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5.4 </a:t>
              </a:r>
              <a:r>
                <a:rPr lang="zh-CN" altLang="en-US" sz="3000" b="1" kern="0" dirty="0">
                  <a:solidFill>
                    <a:srgbClr val="FF0000"/>
                  </a:solidFill>
                  <a:latin typeface="黑体" panose="02010609060101010101" pitchFamily="49" charset="-122"/>
                  <a:ea typeface="黑体" panose="02010609060101010101" pitchFamily="49" charset="-122"/>
                </a:rPr>
                <a:t>因特网基础</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9"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latin typeface="等线" panose="02010600030101010101"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p:cNvSpPr>
            <a:spLocks noGrp="1" noChangeArrowheads="1"/>
          </p:cNvSpPr>
          <p:nvPr>
            <p:ph type="title"/>
          </p:nvPr>
        </p:nvSpPr>
        <p:spPr bwMode="auto">
          <a:xfrm>
            <a:off x="628650" y="1592997"/>
            <a:ext cx="2559875" cy="573286"/>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buClr>
                <a:schemeClr val="hlink"/>
              </a:buClr>
              <a:buSzPct val="75000"/>
              <a:defRPr/>
            </a:pP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因特网基本概念</a:t>
            </a:r>
            <a:endPar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 name="Text Box 9"/>
          <p:cNvSpPr txBox="1">
            <a:spLocks noChangeArrowheads="1"/>
          </p:cNvSpPr>
          <p:nvPr/>
        </p:nvSpPr>
        <p:spPr bwMode="auto">
          <a:xfrm>
            <a:off x="662940" y="2388870"/>
            <a:ext cx="7726680" cy="2331720"/>
          </a:xfrm>
          <a:prstGeom prst="rect">
            <a:avLst/>
          </a:prstGeom>
          <a:solidFill>
            <a:srgbClr val="333399"/>
          </a:solidFill>
          <a:ln w="9525" algn="ctr">
            <a:solidFill>
              <a:srgbClr val="006699"/>
            </a:solidFill>
            <a:miter lim="800000"/>
          </a:ln>
          <a:effectLst>
            <a:outerShdw dist="107763" dir="18900000" algn="ctr" rotWithShape="0">
              <a:srgbClr val="808080">
                <a:alpha val="50000"/>
              </a:srgbClr>
            </a:outerShdw>
          </a:effectLst>
        </p:spPr>
        <p:txBody>
          <a:bodyPr anchor="ctr"/>
          <a:lstStyle>
            <a:lvl1pPr marL="838200" indent="-838200" algn="l" fontAlgn="base">
              <a:spcBef>
                <a:spcPct val="0"/>
              </a:spcBef>
              <a:defRPr>
                <a:solidFill>
                  <a:schemeClr val="tx1"/>
                </a:solidFill>
                <a:latin typeface="Arial" panose="020B0604020202020204" pitchFamily="34" charset="0"/>
                <a:ea typeface="宋体" panose="02010600030101010101" pitchFamily="2" charset="-122"/>
              </a:defRPr>
            </a:lvl1pPr>
            <a:lvl2pPr marL="838200" indent="-838200" algn="l" fontAlgn="base">
              <a:spcBef>
                <a:spcPct val="0"/>
              </a:spcBef>
              <a:defRPr>
                <a:solidFill>
                  <a:schemeClr val="tx1"/>
                </a:solidFill>
                <a:latin typeface="Arial" panose="020B0604020202020204" pitchFamily="34" charset="0"/>
                <a:ea typeface="宋体" panose="02010600030101010101" pitchFamily="2" charset="-122"/>
              </a:defRPr>
            </a:lvl2pPr>
            <a:lvl3pPr marL="838200" indent="-838200" algn="l" fontAlgn="base">
              <a:spcBef>
                <a:spcPct val="0"/>
              </a:spcBef>
              <a:defRPr>
                <a:solidFill>
                  <a:schemeClr val="tx1"/>
                </a:solidFill>
                <a:latin typeface="Arial" panose="020B0604020202020204" pitchFamily="34" charset="0"/>
                <a:ea typeface="宋体" panose="02010600030101010101" pitchFamily="2" charset="-122"/>
              </a:defRPr>
            </a:lvl3pPr>
            <a:lvl4pPr marL="838200" indent="-838200" algn="l" fontAlgn="base">
              <a:spcBef>
                <a:spcPct val="0"/>
              </a:spcBef>
              <a:defRPr>
                <a:solidFill>
                  <a:schemeClr val="tx1"/>
                </a:solidFill>
                <a:latin typeface="Arial" panose="020B0604020202020204" pitchFamily="34" charset="0"/>
                <a:ea typeface="宋体" panose="02010600030101010101" pitchFamily="2" charset="-122"/>
              </a:defRPr>
            </a:lvl4pPr>
            <a:lvl5pPr marL="838200" indent="-838200" algn="l" fontAlgn="base">
              <a:spcBef>
                <a:spcPct val="0"/>
              </a:spcBef>
              <a:defRPr>
                <a:solidFill>
                  <a:schemeClr val="tx1"/>
                </a:solidFill>
                <a:latin typeface="Arial" panose="020B0604020202020204" pitchFamily="34" charset="0"/>
                <a:ea typeface="宋体" panose="02010600030101010101" pitchFamily="2" charset="-122"/>
              </a:defRPr>
            </a:lvl5pPr>
            <a:lvl6pPr marL="12954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7526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2098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6670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a:r>
              <a:rPr lang="zh-CN" altLang="en-US" sz="2100" b="1" dirty="0">
                <a:solidFill>
                  <a:srgbClr val="FF0000"/>
                </a:solidFill>
                <a:latin typeface="楷体" panose="02010609060101010101" pitchFamily="49" charset="-122"/>
                <a:ea typeface="楷体" panose="02010609060101010101" pitchFamily="49" charset="-122"/>
              </a:rPr>
              <a:t>因特网</a:t>
            </a:r>
            <a:r>
              <a:rPr lang="zh-CN" altLang="en-US" sz="2100" b="1" dirty="0">
                <a:solidFill>
                  <a:srgbClr val="FFFFFF"/>
                </a:solidFill>
                <a:latin typeface="楷体" panose="02010609060101010101" pitchFamily="49" charset="-122"/>
                <a:ea typeface="楷体" panose="02010609060101010101" pitchFamily="49" charset="-122"/>
              </a:rPr>
              <a:t>（</a:t>
            </a:r>
            <a:r>
              <a:rPr lang="en-US" altLang="zh-CN" sz="2100" b="1" dirty="0">
                <a:solidFill>
                  <a:srgbClr val="FFFFFF"/>
                </a:solidFill>
                <a:latin typeface="楷体" panose="02010609060101010101" pitchFamily="49" charset="-122"/>
                <a:ea typeface="楷体" panose="02010609060101010101" pitchFamily="49" charset="-122"/>
              </a:rPr>
              <a:t>Internet</a:t>
            </a:r>
            <a:r>
              <a:rPr lang="zh-CN" altLang="en-US" sz="2100" b="1" dirty="0">
                <a:solidFill>
                  <a:srgbClr val="FFFFFF"/>
                </a:solidFill>
                <a:latin typeface="楷体" panose="02010609060101010101" pitchFamily="49" charset="-122"/>
                <a:ea typeface="楷体" panose="02010609060101010101" pitchFamily="49" charset="-122"/>
              </a:rPr>
              <a:t>）是一组全球信息资源的总汇。也可以认为</a:t>
            </a:r>
            <a:r>
              <a:rPr lang="en-US" altLang="zh-CN" sz="2100" b="1" dirty="0">
                <a:solidFill>
                  <a:srgbClr val="FFFFFF"/>
                </a:solidFill>
                <a:latin typeface="楷体" panose="02010609060101010101" pitchFamily="49" charset="-122"/>
                <a:ea typeface="楷体" panose="02010609060101010101" pitchFamily="49" charset="-122"/>
              </a:rPr>
              <a:t>INTERNET</a:t>
            </a:r>
            <a:r>
              <a:rPr lang="zh-CN" altLang="en-US" sz="2100" b="1" dirty="0">
                <a:solidFill>
                  <a:srgbClr val="FFFFFF"/>
                </a:solidFill>
                <a:latin typeface="楷体" panose="02010609060101010101" pitchFamily="49" charset="-122"/>
                <a:ea typeface="楷体" panose="02010609060101010101" pitchFamily="49" charset="-122"/>
              </a:rPr>
              <a:t>是由许多小的网络（子网）互联而成的一个逻辑网，每个子网中连接着若干台计算机（主机）。</a:t>
            </a:r>
            <a:r>
              <a:rPr lang="en-US" altLang="zh-CN" sz="2100" b="1" dirty="0">
                <a:solidFill>
                  <a:srgbClr val="FFFFFF"/>
                </a:solidFill>
                <a:latin typeface="楷体" panose="02010609060101010101" pitchFamily="49" charset="-122"/>
                <a:ea typeface="楷体" panose="02010609060101010101" pitchFamily="49" charset="-122"/>
              </a:rPr>
              <a:t>Internet</a:t>
            </a:r>
            <a:r>
              <a:rPr lang="zh-CN" altLang="en-US" sz="2100" b="1" dirty="0">
                <a:solidFill>
                  <a:srgbClr val="FFFFFF"/>
                </a:solidFill>
                <a:latin typeface="楷体" panose="02010609060101010101" pitchFamily="49" charset="-122"/>
                <a:ea typeface="楷体" panose="02010609060101010101" pitchFamily="49" charset="-122"/>
              </a:rPr>
              <a:t>以相互交流信息资源为目的，基于一些共同的协议，并通过许多路由器和公共互联网相连接，它是一个信息资源共享的集合。</a:t>
            </a:r>
            <a:endParaRPr lang="zh-CN" altLang="en-US" sz="2100" b="1" dirty="0">
              <a:solidFill>
                <a:srgbClr val="FFFFFF"/>
              </a:solidFill>
              <a:latin typeface="楷体" panose="02010609060101010101" pitchFamily="49" charset="-122"/>
              <a:ea typeface="楷体" panose="02010609060101010101" pitchFamily="49" charset="-122"/>
            </a:endParaRPr>
          </a:p>
        </p:txBody>
      </p:sp>
      <p:sp>
        <p:nvSpPr>
          <p:cNvPr id="2" name="矩形 1"/>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pic>
        <p:nvPicPr>
          <p:cNvPr id="25" name="图片 24"/>
          <p:cNvPicPr>
            <a:picLocks noChangeAspect="1"/>
          </p:cNvPicPr>
          <p:nvPr/>
        </p:nvPicPr>
        <p:blipFill>
          <a:blip r:embed="rId1"/>
          <a:stretch>
            <a:fillRect/>
          </a:stretch>
        </p:blipFill>
        <p:spPr>
          <a:xfrm>
            <a:off x="931557" y="4943176"/>
            <a:ext cx="2605156" cy="1545029"/>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3740" y="4792845"/>
            <a:ext cx="2684743" cy="184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600" y="1146175"/>
            <a:ext cx="8674100" cy="2827505"/>
          </a:xfrm>
          <a:prstGeom prst="rect">
            <a:avLst/>
          </a:prstGeom>
        </p:spPr>
        <p:txBody>
          <a:bodyPr wrap="square">
            <a:spAutoFit/>
          </a:bodyPr>
          <a:lstStyle/>
          <a:p>
            <a:pPr marL="342900" indent="-342900" algn="just" eaLnBrk="1" hangingPunct="1">
              <a:lnSpc>
                <a:spcPct val="120000"/>
              </a:lnSpc>
              <a:spcBef>
                <a:spcPts val="600"/>
              </a:spcBef>
              <a:buClr>
                <a:srgbClr val="A53010"/>
              </a:buClr>
              <a:buFont typeface="Wingdings" panose="05000000000000000000" pitchFamily="2" charset="2"/>
              <a:buChar char="n"/>
              <a:defRPr/>
            </a:pPr>
            <a:r>
              <a:rPr lang="en-US" altLang="zh-CN" sz="2200" b="1" dirty="0">
                <a:solidFill>
                  <a:srgbClr val="000000"/>
                </a:solidFill>
                <a:latin typeface="+mn-lt"/>
              </a:rPr>
              <a:t>Internet</a:t>
            </a:r>
            <a:r>
              <a:rPr lang="zh-CN" altLang="en-US" sz="2000" b="1" dirty="0"/>
              <a:t> （</a:t>
            </a:r>
            <a:r>
              <a:rPr lang="zh-CN" altLang="en-US" sz="2000" b="1" dirty="0">
                <a:solidFill>
                  <a:srgbClr val="0000FF"/>
                </a:solidFill>
              </a:rPr>
              <a:t>因特网</a:t>
            </a:r>
            <a:r>
              <a:rPr lang="en-US" altLang="zh-CN" sz="2000" b="1" dirty="0">
                <a:solidFill>
                  <a:srgbClr val="0000FF"/>
                </a:solidFill>
              </a:rPr>
              <a:t>/</a:t>
            </a:r>
            <a:r>
              <a:rPr lang="zh-CN" altLang="en-US" sz="2000" b="1" dirty="0">
                <a:solidFill>
                  <a:srgbClr val="0000FF"/>
                </a:solidFill>
              </a:rPr>
              <a:t>互联网）</a:t>
            </a:r>
            <a:r>
              <a:rPr lang="zh-CN" altLang="en-US" sz="2200" b="1" dirty="0">
                <a:solidFill>
                  <a:srgbClr val="000000"/>
                </a:solidFill>
                <a:latin typeface="+mn-lt"/>
              </a:rPr>
              <a:t>起源于</a:t>
            </a:r>
            <a:r>
              <a:rPr lang="en-US" altLang="zh-CN" sz="2200" b="1" dirty="0">
                <a:solidFill>
                  <a:srgbClr val="000000"/>
                </a:solidFill>
                <a:latin typeface="+mn-lt"/>
              </a:rPr>
              <a:t>1969</a:t>
            </a:r>
            <a:r>
              <a:rPr lang="zh-CN" altLang="en-US" sz="2200" b="1" dirty="0">
                <a:solidFill>
                  <a:srgbClr val="000000"/>
                </a:solidFill>
                <a:latin typeface="+mn-lt"/>
              </a:rPr>
              <a:t>年美国国防部创建的第一个</a:t>
            </a:r>
            <a:r>
              <a:rPr lang="zh-CN" altLang="en-US" sz="2200" b="1" dirty="0">
                <a:solidFill>
                  <a:srgbClr val="C00000"/>
                </a:solidFill>
                <a:latin typeface="+mn-lt"/>
              </a:rPr>
              <a:t>分组交换网</a:t>
            </a:r>
            <a:r>
              <a:rPr lang="en-US" altLang="zh-CN" sz="2200" b="1" dirty="0">
                <a:solidFill>
                  <a:srgbClr val="000000"/>
                </a:solidFill>
                <a:latin typeface="+mn-lt"/>
              </a:rPr>
              <a:t>ARPANET</a:t>
            </a:r>
            <a:r>
              <a:rPr lang="zh-CN" altLang="en-US" sz="2200" b="1" dirty="0">
                <a:solidFill>
                  <a:srgbClr val="000000"/>
                </a:solidFill>
                <a:latin typeface="+mn-lt"/>
              </a:rPr>
              <a:t>，最初只是单个网络，并不是互连的网络。</a:t>
            </a:r>
            <a:endParaRPr lang="en-US" altLang="zh-CN" sz="2200" b="1" dirty="0">
              <a:solidFill>
                <a:srgbClr val="000000"/>
              </a:solidFill>
              <a:latin typeface="+mn-lt"/>
            </a:endParaRPr>
          </a:p>
          <a:p>
            <a:pPr marL="342900" indent="-342900" algn="just">
              <a:lnSpc>
                <a:spcPct val="120000"/>
              </a:lnSpc>
              <a:spcBef>
                <a:spcPts val="600"/>
              </a:spcBef>
              <a:buClr>
                <a:srgbClr val="A53010"/>
              </a:buClr>
              <a:buFont typeface="Wingdings" panose="05000000000000000000" pitchFamily="2" charset="2"/>
              <a:buChar char="n"/>
              <a:defRPr/>
            </a:pPr>
            <a:r>
              <a:rPr lang="en-US" altLang="zh-CN" sz="2400" b="1" dirty="0">
                <a:solidFill>
                  <a:srgbClr val="000000"/>
                </a:solidFill>
                <a:latin typeface="+mn-lt"/>
              </a:rPr>
              <a:t>1994</a:t>
            </a:r>
            <a:r>
              <a:rPr lang="zh-CN" altLang="en-US" sz="2400" b="1" dirty="0">
                <a:solidFill>
                  <a:srgbClr val="000000"/>
                </a:solidFill>
                <a:latin typeface="+mn-lt"/>
              </a:rPr>
              <a:t>年</a:t>
            </a:r>
            <a:r>
              <a:rPr lang="en-US" altLang="zh-CN" sz="2400" b="1" dirty="0">
                <a:solidFill>
                  <a:srgbClr val="000000"/>
                </a:solidFill>
                <a:latin typeface="+mn-lt"/>
              </a:rPr>
              <a:t>4</a:t>
            </a:r>
            <a:r>
              <a:rPr lang="zh-CN" altLang="en-US" sz="2400" b="1" dirty="0">
                <a:solidFill>
                  <a:srgbClr val="000000"/>
                </a:solidFill>
                <a:latin typeface="+mn-lt"/>
              </a:rPr>
              <a:t>月</a:t>
            </a:r>
            <a:r>
              <a:rPr lang="en-US" altLang="zh-CN" sz="2400" b="1" dirty="0">
                <a:solidFill>
                  <a:srgbClr val="000000"/>
                </a:solidFill>
                <a:latin typeface="+mn-lt"/>
              </a:rPr>
              <a:t>20</a:t>
            </a:r>
            <a:r>
              <a:rPr lang="zh-CN" altLang="en-US" sz="2400" b="1" dirty="0">
                <a:solidFill>
                  <a:srgbClr val="000000"/>
                </a:solidFill>
                <a:latin typeface="+mn-lt"/>
              </a:rPr>
              <a:t>日，中国正式连入互联网。</a:t>
            </a:r>
            <a:endParaRPr lang="en-US" altLang="zh-CN" sz="2400" b="1" dirty="0">
              <a:solidFill>
                <a:srgbClr val="000000"/>
              </a:solidFill>
            </a:endParaRPr>
          </a:p>
          <a:p>
            <a:pPr marL="342900" indent="-342900" algn="just">
              <a:lnSpc>
                <a:spcPct val="120000"/>
              </a:lnSpc>
              <a:spcBef>
                <a:spcPts val="600"/>
              </a:spcBef>
              <a:buClr>
                <a:srgbClr val="A53010"/>
              </a:buClr>
              <a:buFont typeface="Wingdings" panose="05000000000000000000" pitchFamily="2" charset="2"/>
              <a:buChar char="n"/>
              <a:defRPr/>
            </a:pPr>
            <a:r>
              <a:rPr lang="zh-CN" altLang="en-US" sz="2200" b="1" dirty="0">
                <a:effectLst/>
                <a:latin typeface="Courier New" panose="02070309020205020404" pitchFamily="49" charset="0"/>
              </a:rPr>
              <a:t>如何保证信息传输的正确性</a:t>
            </a:r>
            <a:r>
              <a:rPr lang="en-US" altLang="zh-CN" sz="2200" b="1" dirty="0">
                <a:effectLst/>
                <a:latin typeface="Arial" panose="020B0604020202020204" pitchFamily="34" charset="0"/>
              </a:rPr>
              <a:t>--</a:t>
            </a:r>
            <a:r>
              <a:rPr lang="zh-CN" altLang="en-US" sz="2200" b="1" dirty="0">
                <a:effectLst/>
                <a:latin typeface="Courier New" panose="02070309020205020404" pitchFamily="49" charset="0"/>
              </a:rPr>
              <a:t>协议</a:t>
            </a:r>
            <a:r>
              <a:rPr lang="en-US" altLang="zh-CN" sz="2200" b="1" dirty="0">
                <a:effectLst/>
                <a:latin typeface="Arial" panose="020B0604020202020204" pitchFamily="34" charset="0"/>
              </a:rPr>
              <a:t>?</a:t>
            </a:r>
            <a:endParaRPr lang="en-US" altLang="zh-CN" sz="2200" b="1" dirty="0">
              <a:effectLst/>
              <a:latin typeface="Arial" panose="020B0604020202020204" pitchFamily="34" charset="0"/>
            </a:endParaRPr>
          </a:p>
          <a:p>
            <a:pPr marL="800100" lvl="1" indent="-342900">
              <a:lnSpc>
                <a:spcPct val="120000"/>
              </a:lnSpc>
              <a:spcBef>
                <a:spcPts val="600"/>
              </a:spcBef>
              <a:buFont typeface="Wingdings" panose="05000000000000000000" pitchFamily="2" charset="2"/>
              <a:buChar char="Ø"/>
            </a:pPr>
            <a:r>
              <a:rPr lang="zh-CN" altLang="en-US" sz="2400" b="1" dirty="0">
                <a:effectLst/>
                <a:latin typeface="Times New Roman" panose="02020603050405020304" pitchFamily="18" charset="0"/>
              </a:rPr>
              <a:t>“协议”是为双方能够正确实现信息交换而建立的一套规则、标准或约定。</a:t>
            </a:r>
            <a:endParaRPr lang="zh-CN" altLang="en-US" sz="2400" b="1" dirty="0"/>
          </a:p>
        </p:txBody>
      </p:sp>
      <p:grpSp>
        <p:nvGrpSpPr>
          <p:cNvPr id="57387" name="组合 15"/>
          <p:cNvGrpSpPr/>
          <p:nvPr/>
        </p:nvGrpSpPr>
        <p:grpSpPr bwMode="auto">
          <a:xfrm>
            <a:off x="576730" y="4441629"/>
            <a:ext cx="3497262" cy="1443038"/>
            <a:chOff x="5466208" y="2049969"/>
            <a:chExt cx="3154901" cy="1229523"/>
          </a:xfrm>
        </p:grpSpPr>
        <p:grpSp>
          <p:nvGrpSpPr>
            <p:cNvPr id="57388" name="组合 73"/>
            <p:cNvGrpSpPr/>
            <p:nvPr/>
          </p:nvGrpSpPr>
          <p:grpSpPr bwMode="auto">
            <a:xfrm>
              <a:off x="5466208" y="2252285"/>
              <a:ext cx="3126372" cy="948786"/>
              <a:chOff x="1478514" y="2074911"/>
              <a:chExt cx="5450891" cy="1520838"/>
            </a:xfrm>
          </p:grpSpPr>
          <p:pic>
            <p:nvPicPr>
              <p:cNvPr id="57409"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0458" y="2587622"/>
                <a:ext cx="558947" cy="55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0" name="组合 66"/>
              <p:cNvGrpSpPr/>
              <p:nvPr/>
            </p:nvGrpSpPr>
            <p:grpSpPr bwMode="auto">
              <a:xfrm>
                <a:off x="1478514" y="2074911"/>
                <a:ext cx="4935486" cy="1520838"/>
                <a:chOff x="1571420" y="1869637"/>
                <a:chExt cx="4935486" cy="1520838"/>
              </a:xfrm>
            </p:grpSpPr>
            <p:pic>
              <p:nvPicPr>
                <p:cNvPr id="57411" name="图片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962" y="2469182"/>
                  <a:ext cx="732217" cy="35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2"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71420" y="2371547"/>
                  <a:ext cx="558947" cy="55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3"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9235" y="1869637"/>
                  <a:ext cx="709222" cy="34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4"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826" y="2519331"/>
                  <a:ext cx="758434" cy="3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5" name="图片 2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9235" y="3029638"/>
                  <a:ext cx="743628" cy="3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连接符 28"/>
                <p:cNvCxnSpPr>
                  <a:stCxn id="57412" idx="3"/>
                  <a:endCxn id="57411" idx="1"/>
                </p:cNvCxnSpPr>
                <p:nvPr/>
              </p:nvCxnSpPr>
              <p:spPr>
                <a:xfrm>
                  <a:off x="2130722" y="2648922"/>
                  <a:ext cx="4219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57411" idx="0"/>
                  <a:endCxn id="57413" idx="1"/>
                </p:cNvCxnSpPr>
                <p:nvPr/>
              </p:nvCxnSpPr>
              <p:spPr>
                <a:xfrm flipV="1">
                  <a:off x="2919737" y="2041843"/>
                  <a:ext cx="991262" cy="429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7413" idx="3"/>
                  <a:endCxn id="57414" idx="0"/>
                </p:cNvCxnSpPr>
                <p:nvPr/>
              </p:nvCxnSpPr>
              <p:spPr>
                <a:xfrm>
                  <a:off x="4617617" y="2041843"/>
                  <a:ext cx="1151062" cy="476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57411" idx="2"/>
                  <a:endCxn id="57415" idx="1"/>
                </p:cNvCxnSpPr>
                <p:nvPr/>
              </p:nvCxnSpPr>
              <p:spPr>
                <a:xfrm>
                  <a:off x="2919737" y="2824541"/>
                  <a:ext cx="991262" cy="3859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7420" name="图片 2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1813" y="2493501"/>
                  <a:ext cx="703911" cy="34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p:cNvCxnSpPr/>
                <p:nvPr/>
              </p:nvCxnSpPr>
              <p:spPr>
                <a:xfrm flipV="1">
                  <a:off x="4617617" y="2867903"/>
                  <a:ext cx="1116106" cy="3230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7411" idx="3"/>
                  <a:endCxn id="57420" idx="1"/>
                </p:cNvCxnSpPr>
                <p:nvPr/>
              </p:nvCxnSpPr>
              <p:spPr>
                <a:xfrm>
                  <a:off x="3286778" y="2648922"/>
                  <a:ext cx="594258" cy="173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7420" idx="3"/>
                  <a:endCxn id="57414" idx="1"/>
                </p:cNvCxnSpPr>
                <p:nvPr/>
              </p:nvCxnSpPr>
              <p:spPr>
                <a:xfrm>
                  <a:off x="4585157" y="2666267"/>
                  <a:ext cx="803996" cy="36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6095772" y="2703125"/>
                  <a:ext cx="411985" cy="86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7389" name="组合 12"/>
            <p:cNvGrpSpPr/>
            <p:nvPr/>
          </p:nvGrpSpPr>
          <p:grpSpPr bwMode="auto">
            <a:xfrm>
              <a:off x="5626500" y="2049969"/>
              <a:ext cx="2908596" cy="597594"/>
              <a:chOff x="2187575" y="1517650"/>
              <a:chExt cx="5124450" cy="811213"/>
            </a:xfrm>
          </p:grpSpPr>
          <p:sp>
            <p:nvSpPr>
              <p:cNvPr id="38" name="矩形 37"/>
              <p:cNvSpPr/>
              <p:nvPr/>
            </p:nvSpPr>
            <p:spPr>
              <a:xfrm>
                <a:off x="6227245" y="2158457"/>
                <a:ext cx="161479" cy="170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4620028" y="1517650"/>
                <a:ext cx="164001" cy="17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39"/>
              <p:cNvSpPr/>
              <p:nvPr/>
            </p:nvSpPr>
            <p:spPr>
              <a:xfrm>
                <a:off x="3161674" y="2075831"/>
                <a:ext cx="161479" cy="167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41"/>
              <p:cNvSpPr/>
              <p:nvPr/>
            </p:nvSpPr>
            <p:spPr>
              <a:xfrm>
                <a:off x="7148178" y="2088684"/>
                <a:ext cx="164001" cy="170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3" name="直接箭头连接符 42"/>
              <p:cNvCxnSpPr>
                <a:endCxn id="38" idx="1"/>
              </p:cNvCxnSpPr>
              <p:nvPr/>
            </p:nvCxnSpPr>
            <p:spPr>
              <a:xfrm>
                <a:off x="4784029" y="1598439"/>
                <a:ext cx="1443215" cy="64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2" idx="1"/>
              </p:cNvCxnSpPr>
              <p:nvPr/>
            </p:nvCxnSpPr>
            <p:spPr>
              <a:xfrm flipV="1">
                <a:off x="6403862" y="2174982"/>
                <a:ext cx="744316" cy="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flipH="1" flipV="1">
                <a:off x="2187756" y="1996878"/>
                <a:ext cx="186710" cy="209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6" name="直接箭头连接符 45"/>
              <p:cNvCxnSpPr>
                <a:stCxn id="45" idx="1"/>
                <a:endCxn id="40" idx="1"/>
              </p:cNvCxnSpPr>
              <p:nvPr/>
            </p:nvCxnSpPr>
            <p:spPr>
              <a:xfrm>
                <a:off x="2374466" y="2101537"/>
                <a:ext cx="787208" cy="5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3328199" y="1548865"/>
                <a:ext cx="1294351" cy="55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390" name="组合 14"/>
            <p:cNvGrpSpPr/>
            <p:nvPr/>
          </p:nvGrpSpPr>
          <p:grpSpPr bwMode="auto">
            <a:xfrm>
              <a:off x="5485522" y="2849390"/>
              <a:ext cx="3135587" cy="430102"/>
              <a:chOff x="2263775" y="2700338"/>
              <a:chExt cx="4989513" cy="712787"/>
            </a:xfrm>
          </p:grpSpPr>
          <p:sp>
            <p:nvSpPr>
              <p:cNvPr id="48" name="矩形 47"/>
              <p:cNvSpPr/>
              <p:nvPr/>
            </p:nvSpPr>
            <p:spPr>
              <a:xfrm>
                <a:off x="7089213" y="2760814"/>
                <a:ext cx="164075" cy="16812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p:cNvSpPr/>
              <p:nvPr/>
            </p:nvSpPr>
            <p:spPr>
              <a:xfrm>
                <a:off x="6225539" y="2785473"/>
                <a:ext cx="164075" cy="1681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p:cNvSpPr/>
              <p:nvPr/>
            </p:nvSpPr>
            <p:spPr>
              <a:xfrm>
                <a:off x="4634921" y="3245003"/>
                <a:ext cx="164075" cy="16812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矩形 50"/>
              <p:cNvSpPr/>
              <p:nvPr/>
            </p:nvSpPr>
            <p:spPr>
              <a:xfrm>
                <a:off x="3155964" y="2700291"/>
                <a:ext cx="161797" cy="1681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矩形 51"/>
              <p:cNvSpPr/>
              <p:nvPr/>
            </p:nvSpPr>
            <p:spPr>
              <a:xfrm>
                <a:off x="2262665" y="2729432"/>
                <a:ext cx="164075" cy="17036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3" name="直接箭头连接符 52"/>
              <p:cNvCxnSpPr>
                <a:endCxn id="51" idx="1"/>
              </p:cNvCxnSpPr>
              <p:nvPr/>
            </p:nvCxnSpPr>
            <p:spPr>
              <a:xfrm flipV="1">
                <a:off x="2426741" y="2785473"/>
                <a:ext cx="729223" cy="47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50" idx="1"/>
              </p:cNvCxnSpPr>
              <p:nvPr/>
            </p:nvCxnSpPr>
            <p:spPr>
              <a:xfrm>
                <a:off x="3331434" y="2794439"/>
                <a:ext cx="1303487" cy="53350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49" idx="1"/>
              </p:cNvCxnSpPr>
              <p:nvPr/>
            </p:nvCxnSpPr>
            <p:spPr>
              <a:xfrm flipV="1">
                <a:off x="4798996" y="2868412"/>
                <a:ext cx="1426543" cy="4640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48" idx="1"/>
              </p:cNvCxnSpPr>
              <p:nvPr/>
            </p:nvCxnSpPr>
            <p:spPr>
              <a:xfrm flipV="1">
                <a:off x="6396451" y="2843755"/>
                <a:ext cx="692762" cy="112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矩形 70"/>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
        <p:nvSpPr>
          <p:cNvPr id="20" name="文本框 19"/>
          <p:cNvSpPr txBox="1"/>
          <p:nvPr/>
        </p:nvSpPr>
        <p:spPr>
          <a:xfrm>
            <a:off x="4248968" y="5268639"/>
            <a:ext cx="4572000" cy="923330"/>
          </a:xfrm>
          <a:prstGeom prst="rect">
            <a:avLst/>
          </a:prstGeom>
          <a:noFill/>
        </p:spPr>
        <p:txBody>
          <a:bodyPr wrap="square">
            <a:spAutoFit/>
          </a:bodyPr>
          <a:lstStyle/>
          <a:p>
            <a:r>
              <a:rPr lang="zh-CN" altLang="en-US" b="1" dirty="0">
                <a:effectLst/>
                <a:latin typeface="Times New Roman" panose="02020603050405020304" pitchFamily="18" charset="0"/>
              </a:rPr>
              <a:t>信息怎样拆分</a:t>
            </a:r>
            <a:r>
              <a:rPr lang="en-US" altLang="zh-CN" b="1" dirty="0">
                <a:effectLst/>
                <a:latin typeface="Arial" panose="020B0604020202020204" pitchFamily="34" charset="0"/>
              </a:rPr>
              <a:t>? </a:t>
            </a:r>
            <a:r>
              <a:rPr lang="zh-CN" altLang="en-US" b="1" dirty="0">
                <a:effectLst/>
                <a:latin typeface="Times New Roman" panose="02020603050405020304" pitchFamily="18" charset="0"/>
              </a:rPr>
              <a:t>怎样打包</a:t>
            </a:r>
            <a:r>
              <a:rPr lang="en-US" altLang="zh-CN" b="1" dirty="0">
                <a:effectLst/>
                <a:latin typeface="Arial" panose="020B0604020202020204" pitchFamily="34" charset="0"/>
              </a:rPr>
              <a:t>?</a:t>
            </a:r>
            <a:r>
              <a:rPr lang="zh-CN" altLang="en-US" b="1" dirty="0">
                <a:effectLst/>
                <a:latin typeface="Times New Roman" panose="02020603050405020304" pitchFamily="18" charset="0"/>
              </a:rPr>
              <a:t>怎样选择路径传送</a:t>
            </a:r>
            <a:r>
              <a:rPr lang="en-US" altLang="zh-CN" b="1" dirty="0">
                <a:effectLst/>
                <a:latin typeface="Arial" panose="020B0604020202020204" pitchFamily="34" charset="0"/>
              </a:rPr>
              <a:t>?</a:t>
            </a:r>
            <a:r>
              <a:rPr lang="zh-CN" altLang="en-US" b="1" dirty="0">
                <a:effectLst/>
                <a:latin typeface="Times New Roman" panose="02020603050405020304" pitchFamily="18" charset="0"/>
              </a:rPr>
              <a:t>怎样接收</a:t>
            </a:r>
            <a:r>
              <a:rPr lang="en-US" altLang="zh-CN" b="1" dirty="0">
                <a:effectLst/>
                <a:latin typeface="Arial" panose="020B0604020202020204" pitchFamily="34" charset="0"/>
              </a:rPr>
              <a:t>? </a:t>
            </a:r>
            <a:r>
              <a:rPr lang="zh-CN" altLang="en-US" b="1" dirty="0">
                <a:effectLst/>
                <a:latin typeface="Times New Roman" panose="02020603050405020304" pitchFamily="18" charset="0"/>
              </a:rPr>
              <a:t>怎样合并</a:t>
            </a:r>
            <a:r>
              <a:rPr lang="en-US" altLang="zh-CN" b="1" dirty="0">
                <a:effectLst/>
                <a:latin typeface="Arial" panose="020B0604020202020204" pitchFamily="34" charset="0"/>
              </a:rPr>
              <a:t>?</a:t>
            </a:r>
            <a:r>
              <a:rPr lang="zh-CN" altLang="en-US" b="1" dirty="0">
                <a:effectLst/>
                <a:latin typeface="Times New Roman" panose="02020603050405020304" pitchFamily="18" charset="0"/>
              </a:rPr>
              <a:t>怎样保证信息传送正确性</a:t>
            </a:r>
            <a:r>
              <a:rPr lang="en-US" altLang="zh-CN" b="1" dirty="0">
                <a:effectLst/>
                <a:latin typeface="Arial" panose="020B0604020202020204" pitchFamily="34" charset="0"/>
              </a:rPr>
              <a:t>? </a:t>
            </a:r>
            <a:r>
              <a:rPr lang="zh-CN" altLang="en-US" b="1" dirty="0">
                <a:effectLst/>
                <a:latin typeface="Times New Roman" panose="02020603050405020304" pitchFamily="18" charset="0"/>
              </a:rPr>
              <a:t>怎样处理线路拥堵</a:t>
            </a:r>
            <a:r>
              <a:rPr lang="en-US" altLang="zh-CN" b="1" dirty="0">
                <a:effectLst/>
                <a:latin typeface="Arial" panose="020B0604020202020204" pitchFamily="34" charset="0"/>
              </a:rPr>
              <a:t>?</a:t>
            </a:r>
            <a:endParaRPr lang="zh-CN" altLang="en-US" b="1" dirty="0"/>
          </a:p>
        </p:txBody>
      </p:sp>
      <p:sp>
        <p:nvSpPr>
          <p:cNvPr id="23" name="文本框 22"/>
          <p:cNvSpPr txBox="1"/>
          <p:nvPr/>
        </p:nvSpPr>
        <p:spPr>
          <a:xfrm>
            <a:off x="4257030" y="4466919"/>
            <a:ext cx="4572000" cy="646331"/>
          </a:xfrm>
          <a:prstGeom prst="rect">
            <a:avLst/>
          </a:prstGeom>
          <a:noFill/>
        </p:spPr>
        <p:txBody>
          <a:bodyPr wrap="square">
            <a:spAutoFit/>
          </a:bodyPr>
          <a:lstStyle/>
          <a:p>
            <a:r>
              <a:rPr lang="zh-CN" altLang="en-US" b="1" dirty="0">
                <a:effectLst/>
                <a:latin typeface="Times New Roman" panose="02020603050405020304" pitchFamily="18" charset="0"/>
              </a:rPr>
              <a:t>什么情况接收</a:t>
            </a:r>
            <a:r>
              <a:rPr lang="en-US" altLang="zh-CN" b="1" dirty="0">
                <a:effectLst/>
                <a:latin typeface="Arial" panose="020B0604020202020204" pitchFamily="34" charset="0"/>
              </a:rPr>
              <a:t>?</a:t>
            </a:r>
            <a:r>
              <a:rPr lang="zh-CN" altLang="en-US" b="1" dirty="0">
                <a:effectLst/>
                <a:latin typeface="Times New Roman" panose="02020603050405020304" pitchFamily="18" charset="0"/>
              </a:rPr>
              <a:t>什么情况转发</a:t>
            </a:r>
            <a:r>
              <a:rPr lang="en-US" altLang="zh-CN" b="1" dirty="0">
                <a:effectLst/>
                <a:latin typeface="Arial" panose="020B0604020202020204" pitchFamily="34" charset="0"/>
              </a:rPr>
              <a:t>?</a:t>
            </a:r>
            <a:r>
              <a:rPr lang="zh-CN" altLang="en-US" b="1" dirty="0">
                <a:effectLst/>
                <a:latin typeface="Times New Roman" panose="02020603050405020304" pitchFamily="18" charset="0"/>
              </a:rPr>
              <a:t>向哪台计算机转发</a:t>
            </a:r>
            <a:r>
              <a:rPr lang="en-US" altLang="zh-CN" b="1" dirty="0">
                <a:effectLst/>
                <a:latin typeface="Arial" panose="020B0604020202020204" pitchFamily="34" charset="0"/>
              </a:rPr>
              <a:t>?</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14478" y="3166878"/>
            <a:ext cx="3051175" cy="400110"/>
          </a:xfrm>
          <a:prstGeom prst="rect">
            <a:avLst/>
          </a:prstGeom>
          <a:noFill/>
        </p:spPr>
        <p:txBody>
          <a:bodyPr>
            <a:spAutoFit/>
          </a:bodyPr>
          <a:lstStyle/>
          <a:p>
            <a:pPr>
              <a:defRPr/>
            </a:pPr>
            <a:r>
              <a:rPr lang="en-US" altLang="zh-CN" sz="2000" b="1" dirty="0">
                <a:solidFill>
                  <a:srgbClr val="0000FF"/>
                </a:solidFill>
                <a:latin typeface="+mn-lt"/>
              </a:rPr>
              <a:t>TCP/IP</a:t>
            </a:r>
            <a:r>
              <a:rPr lang="zh-CN" altLang="en-US" sz="2000" b="1" dirty="0">
                <a:solidFill>
                  <a:srgbClr val="0000FF"/>
                </a:solidFill>
                <a:latin typeface="+mn-lt"/>
              </a:rPr>
              <a:t>体系结构</a:t>
            </a:r>
            <a:endParaRPr lang="zh-CN" altLang="en-US" sz="2000" b="1" dirty="0">
              <a:solidFill>
                <a:srgbClr val="0000FF"/>
              </a:solidFill>
              <a:latin typeface="+mn-lt"/>
            </a:endParaRPr>
          </a:p>
        </p:txBody>
      </p:sp>
      <p:graphicFrame>
        <p:nvGraphicFramePr>
          <p:cNvPr id="10" name="表格 9"/>
          <p:cNvGraphicFramePr>
            <a:graphicFrameLocks noGrp="1"/>
          </p:cNvGraphicFramePr>
          <p:nvPr/>
        </p:nvGraphicFramePr>
        <p:xfrm>
          <a:off x="2010260" y="3647352"/>
          <a:ext cx="1484313" cy="2540000"/>
        </p:xfrm>
        <a:graphic>
          <a:graphicData uri="http://schemas.openxmlformats.org/drawingml/2006/table">
            <a:tbl>
              <a:tblPr firstRow="1" bandRow="1">
                <a:tableStyleId>{5940675A-B579-460E-94D1-54222C63F5DA}</a:tableStyleId>
              </a:tblPr>
              <a:tblGrid>
                <a:gridCol w="1484313"/>
              </a:tblGrid>
              <a:tr h="508000">
                <a:tc>
                  <a:txBody>
                    <a:bodyPr/>
                    <a:lstStyle/>
                    <a:p>
                      <a:pPr algn="ctr"/>
                      <a:r>
                        <a:rPr lang="zh-CN" altLang="en-US" sz="1800" b="1" dirty="0"/>
                        <a:t>应用层</a:t>
                      </a:r>
                      <a:endParaRPr lang="zh-CN" altLang="en-US" sz="1800" b="1" dirty="0"/>
                    </a:p>
                  </a:txBody>
                  <a:tcPr marL="91466" marR="91466" marT="45731" marB="45731"/>
                </a:tc>
              </a:tr>
              <a:tr h="508000">
                <a:tc>
                  <a:txBody>
                    <a:bodyPr/>
                    <a:lstStyle/>
                    <a:p>
                      <a:pPr algn="ctr"/>
                      <a:r>
                        <a:rPr lang="zh-CN" altLang="en-US" sz="1800" b="1" dirty="0"/>
                        <a:t>传输层</a:t>
                      </a:r>
                      <a:endParaRPr lang="zh-CN" altLang="en-US" sz="1800" b="1" dirty="0"/>
                    </a:p>
                  </a:txBody>
                  <a:tcPr marL="91466" marR="91466" marT="45731" marB="45731"/>
                </a:tc>
              </a:tr>
              <a:tr h="508000">
                <a:tc>
                  <a:txBody>
                    <a:bodyPr/>
                    <a:lstStyle/>
                    <a:p>
                      <a:pPr algn="ctr"/>
                      <a:r>
                        <a:rPr lang="zh-CN" altLang="en-US" sz="1800" b="1" dirty="0"/>
                        <a:t>网络层</a:t>
                      </a:r>
                      <a:endParaRPr lang="zh-CN" altLang="en-US" sz="1800" b="1" dirty="0"/>
                    </a:p>
                  </a:txBody>
                  <a:tcPr marL="91466" marR="91466" marT="45731" marB="45731"/>
                </a:tc>
              </a:tr>
              <a:tr h="508000">
                <a:tc>
                  <a:txBody>
                    <a:bodyPr/>
                    <a:lstStyle/>
                    <a:p>
                      <a:pPr algn="ctr"/>
                      <a:r>
                        <a:rPr lang="zh-CN" altLang="en-US" sz="1800" b="1" dirty="0"/>
                        <a:t>数据链路层</a:t>
                      </a:r>
                      <a:endParaRPr lang="zh-CN" altLang="en-US" sz="1800" b="1" dirty="0"/>
                    </a:p>
                  </a:txBody>
                  <a:tcPr marL="91466" marR="91466" marT="45731" marB="45731"/>
                </a:tc>
              </a:tr>
              <a:tr h="508000">
                <a:tc>
                  <a:txBody>
                    <a:bodyPr/>
                    <a:lstStyle/>
                    <a:p>
                      <a:pPr algn="ctr"/>
                      <a:r>
                        <a:rPr lang="zh-CN" altLang="en-US" sz="1800" b="1" dirty="0"/>
                        <a:t>物理层</a:t>
                      </a:r>
                      <a:endParaRPr lang="zh-CN" altLang="en-US" sz="1800" b="1" dirty="0"/>
                    </a:p>
                  </a:txBody>
                  <a:tcPr marL="91466" marR="91466" marT="45731" marB="45731"/>
                </a:tc>
              </a:tr>
            </a:tbl>
          </a:graphicData>
        </a:graphic>
      </p:graphicFrame>
      <p:sp>
        <p:nvSpPr>
          <p:cNvPr id="71" name="矩形 70"/>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
        <p:nvSpPr>
          <p:cNvPr id="13" name="文本框 12"/>
          <p:cNvSpPr txBox="1"/>
          <p:nvPr/>
        </p:nvSpPr>
        <p:spPr>
          <a:xfrm>
            <a:off x="217398" y="2046029"/>
            <a:ext cx="8452956" cy="769441"/>
          </a:xfrm>
          <a:prstGeom prst="rect">
            <a:avLst/>
          </a:prstGeom>
          <a:noFill/>
        </p:spPr>
        <p:txBody>
          <a:bodyPr wrap="square">
            <a:spAutoFit/>
          </a:bodyPr>
          <a:lstStyle/>
          <a:p>
            <a:r>
              <a:rPr lang="zh-CN" altLang="en-US" sz="2200" b="1" dirty="0">
                <a:effectLst/>
                <a:latin typeface="Times New Roman" panose="02020603050405020304" pitchFamily="18" charset="0"/>
              </a:rPr>
              <a:t>常见网络协议</a:t>
            </a:r>
            <a:r>
              <a:rPr lang="en-US" altLang="zh-CN" sz="2200" b="1" dirty="0">
                <a:effectLst/>
                <a:latin typeface="Arial" panose="020B0604020202020204" pitchFamily="34" charset="0"/>
              </a:rPr>
              <a:t>: OSI</a:t>
            </a:r>
            <a:r>
              <a:rPr lang="zh-CN" altLang="en-US" sz="2200" b="1" dirty="0">
                <a:effectLst/>
                <a:latin typeface="Times New Roman" panose="02020603050405020304" pitchFamily="18" charset="0"/>
              </a:rPr>
              <a:t>七层网络协议</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族</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a:t>
            </a:r>
            <a:r>
              <a:rPr lang="en-US" altLang="zh-CN" sz="2200" b="1" dirty="0">
                <a:effectLst/>
                <a:latin typeface="Arial" panose="020B0604020202020204" pitchFamily="34" charset="0"/>
              </a:rPr>
              <a:t>TCP/IP</a:t>
            </a:r>
            <a:r>
              <a:rPr lang="zh-CN" altLang="en-US" sz="2200" b="1" dirty="0">
                <a:effectLst/>
                <a:latin typeface="Times New Roman" panose="02020603050405020304" pitchFamily="18" charset="0"/>
              </a:rPr>
              <a:t>协议</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族</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a:t>
            </a:r>
            <a:r>
              <a:rPr lang="en-US" altLang="zh-CN" sz="2200" b="1" dirty="0">
                <a:effectLst/>
                <a:latin typeface="Arial" panose="020B0604020202020204" pitchFamily="34" charset="0"/>
              </a:rPr>
              <a:t>NetBEUI</a:t>
            </a:r>
            <a:r>
              <a:rPr lang="zh-CN" altLang="en-US" sz="2200" b="1" dirty="0">
                <a:effectLst/>
                <a:latin typeface="Times New Roman" panose="02020603050405020304" pitchFamily="18" charset="0"/>
              </a:rPr>
              <a:t>协议</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族</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a:t>
            </a:r>
            <a:r>
              <a:rPr lang="en-US" altLang="zh-CN" sz="2200" b="1" dirty="0">
                <a:effectLst/>
                <a:latin typeface="Arial" panose="020B0604020202020204" pitchFamily="34" charset="0"/>
              </a:rPr>
              <a:t>IPX/SPX</a:t>
            </a:r>
            <a:r>
              <a:rPr lang="zh-CN" altLang="en-US" sz="2200" b="1" dirty="0">
                <a:effectLst/>
                <a:latin typeface="Times New Roman" panose="02020603050405020304" pitchFamily="18" charset="0"/>
              </a:rPr>
              <a:t>协议</a:t>
            </a:r>
            <a:r>
              <a:rPr lang="en-US" altLang="zh-CN" sz="2200" b="1" dirty="0">
                <a:effectLst/>
                <a:latin typeface="Arial" panose="020B0604020202020204" pitchFamily="34" charset="0"/>
              </a:rPr>
              <a:t>(</a:t>
            </a:r>
            <a:r>
              <a:rPr lang="zh-CN" altLang="en-US" sz="2200" b="1" dirty="0">
                <a:effectLst/>
                <a:latin typeface="Times New Roman" panose="02020603050405020304" pitchFamily="18" charset="0"/>
              </a:rPr>
              <a:t>族</a:t>
            </a:r>
            <a:r>
              <a:rPr lang="en-US" altLang="zh-CN" sz="2200" b="1" dirty="0">
                <a:effectLst/>
                <a:latin typeface="Arial" panose="020B0604020202020204" pitchFamily="34" charset="0"/>
              </a:rPr>
              <a:t>)... ...</a:t>
            </a:r>
            <a:endParaRPr lang="zh-CN" altLang="en-US" sz="2200" b="1" dirty="0"/>
          </a:p>
        </p:txBody>
      </p:sp>
      <p:sp>
        <p:nvSpPr>
          <p:cNvPr id="23" name="矩形 3"/>
          <p:cNvSpPr>
            <a:spLocks noChangeArrowheads="1"/>
          </p:cNvSpPr>
          <p:nvPr/>
        </p:nvSpPr>
        <p:spPr bwMode="auto">
          <a:xfrm>
            <a:off x="217398" y="1377714"/>
            <a:ext cx="5135058" cy="4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buClr>
                <a:srgbClr val="0000FF"/>
              </a:buClr>
              <a:buFont typeface="Wingdings" panose="05000000000000000000" pitchFamily="2" charset="2"/>
              <a:buChar char="p"/>
            </a:pPr>
            <a:r>
              <a:rPr lang="zh-CN" altLang="en-US" sz="2400" b="1" dirty="0">
                <a:solidFill>
                  <a:srgbClr val="000000"/>
                </a:solidFill>
                <a:latin typeface="Century Gothic" panose="020B0502020202020204" pitchFamily="34" charset="0"/>
              </a:rPr>
              <a:t>计算机网络是层次化的系统结构。</a:t>
            </a:r>
            <a:endParaRPr lang="en-US" altLang="zh-CN" sz="2400" b="1"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446598" y="1379310"/>
            <a:ext cx="7366000" cy="517525"/>
          </a:xfrm>
        </p:spPr>
        <p:txBody>
          <a:bodyPr/>
          <a:lstStyle/>
          <a:p>
            <a:r>
              <a:rPr lang="zh-CN" altLang="en-US" sz="2200" b="1" dirty="0" smtClean="0"/>
              <a:t>计算机网络面临的问题</a:t>
            </a:r>
            <a:endParaRPr lang="zh-CN" altLang="en-US" sz="2200" b="1" dirty="0" smtClean="0"/>
          </a:p>
        </p:txBody>
      </p:sp>
      <p:grpSp>
        <p:nvGrpSpPr>
          <p:cNvPr id="68612" name="组合 44"/>
          <p:cNvGrpSpPr/>
          <p:nvPr/>
        </p:nvGrpSpPr>
        <p:grpSpPr bwMode="auto">
          <a:xfrm>
            <a:off x="1222045" y="1914297"/>
            <a:ext cx="6164262" cy="611188"/>
            <a:chOff x="2271816" y="1404136"/>
            <a:chExt cx="9859832" cy="703252"/>
          </a:xfrm>
        </p:grpSpPr>
        <p:pic>
          <p:nvPicPr>
            <p:cNvPr id="6861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71816" y="1417991"/>
              <a:ext cx="792806" cy="68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22908" y="1404136"/>
              <a:ext cx="808740" cy="7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a:stCxn id="68618" idx="3"/>
              <a:endCxn id="68619" idx="1"/>
            </p:cNvCxnSpPr>
            <p:nvPr/>
          </p:nvCxnSpPr>
          <p:spPr>
            <a:xfrm flipV="1">
              <a:off x="3064056" y="1756676"/>
              <a:ext cx="8260117" cy="547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93382" y="3060472"/>
            <a:ext cx="3221038" cy="431800"/>
          </a:xfrm>
          <a:prstGeom prst="rect">
            <a:avLst/>
          </a:prstGeom>
          <a:noFill/>
        </p:spPr>
        <p:txBody>
          <a:bodyPr>
            <a:spAutoFit/>
          </a:bodyPr>
          <a:lstStyle/>
          <a:p>
            <a:pPr>
              <a:defRPr/>
            </a:pPr>
            <a:r>
              <a:rPr lang="en-US" altLang="zh-CN" sz="2200" b="1" dirty="0">
                <a:latin typeface="+mn-lt"/>
              </a:rPr>
              <a:t>1</a:t>
            </a:r>
            <a:r>
              <a:rPr lang="zh-CN" altLang="en-US" sz="2200" b="1" dirty="0">
                <a:latin typeface="+mn-lt"/>
              </a:rPr>
              <a:t>、采用怎样的通信媒介</a:t>
            </a:r>
            <a:endParaRPr lang="zh-CN" altLang="en-US" sz="2200" b="1" dirty="0">
              <a:latin typeface="+mn-lt"/>
            </a:endParaRPr>
          </a:p>
        </p:txBody>
      </p:sp>
      <p:pic>
        <p:nvPicPr>
          <p:cNvPr id="68614"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032" y="3565297"/>
            <a:ext cx="25781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4327195" y="3060472"/>
            <a:ext cx="3779837" cy="431800"/>
          </a:xfrm>
          <a:prstGeom prst="rect">
            <a:avLst/>
          </a:prstGeom>
          <a:noFill/>
        </p:spPr>
        <p:txBody>
          <a:bodyPr>
            <a:spAutoFit/>
          </a:bodyPr>
          <a:lstStyle/>
          <a:p>
            <a:pPr>
              <a:defRPr/>
            </a:pPr>
            <a:r>
              <a:rPr lang="en-US" altLang="zh-CN" sz="2200" b="1" dirty="0">
                <a:latin typeface="+mn-lt"/>
              </a:rPr>
              <a:t>2</a:t>
            </a:r>
            <a:r>
              <a:rPr lang="zh-CN" altLang="en-US" sz="2200" b="1" dirty="0">
                <a:latin typeface="+mn-lt"/>
              </a:rPr>
              <a:t>、采用怎样的信号表示</a:t>
            </a:r>
            <a:r>
              <a:rPr lang="en-US" altLang="zh-CN" sz="2200" b="1" dirty="0">
                <a:latin typeface="+mn-lt"/>
              </a:rPr>
              <a:t>0</a:t>
            </a:r>
            <a:r>
              <a:rPr lang="zh-CN" altLang="en-US" sz="2200" b="1" dirty="0">
                <a:latin typeface="+mn-lt"/>
              </a:rPr>
              <a:t>和</a:t>
            </a:r>
            <a:r>
              <a:rPr lang="en-US" altLang="zh-CN" sz="2200" b="1" dirty="0">
                <a:latin typeface="+mn-lt"/>
              </a:rPr>
              <a:t>1</a:t>
            </a:r>
            <a:endParaRPr lang="zh-CN" altLang="en-US" sz="2200" b="1" dirty="0">
              <a:latin typeface="+mn-lt"/>
            </a:endParaRPr>
          </a:p>
        </p:txBody>
      </p:sp>
      <p:pic>
        <p:nvPicPr>
          <p:cNvPr id="68616"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6832" y="3652610"/>
            <a:ext cx="4500563"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文本框 14"/>
          <p:cNvSpPr txBox="1">
            <a:spLocks noChangeArrowheads="1"/>
          </p:cNvSpPr>
          <p:nvPr/>
        </p:nvSpPr>
        <p:spPr bwMode="auto">
          <a:xfrm>
            <a:off x="614032" y="5583010"/>
            <a:ext cx="21621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物理层</a:t>
            </a:r>
            <a:endParaRPr lang="zh-CN" altLang="en-US" sz="2200" b="1">
              <a:solidFill>
                <a:srgbClr val="C00000"/>
              </a:solidFill>
              <a:latin typeface="Century Gothic" panose="020B0502020202020204" pitchFamily="34" charset="0"/>
            </a:endParaRPr>
          </a:p>
        </p:txBody>
      </p:sp>
      <p:sp>
        <p:nvSpPr>
          <p:cNvPr id="13" name="矩形 12"/>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组合 5"/>
          <p:cNvGrpSpPr/>
          <p:nvPr/>
        </p:nvGrpSpPr>
        <p:grpSpPr bwMode="auto">
          <a:xfrm>
            <a:off x="1389063" y="1584325"/>
            <a:ext cx="2239962" cy="1538288"/>
            <a:chOff x="1187116" y="3863824"/>
            <a:chExt cx="1760693" cy="1836574"/>
          </a:xfrm>
        </p:grpSpPr>
        <p:pic>
          <p:nvPicPr>
            <p:cNvPr id="69641"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7116" y="5158439"/>
              <a:ext cx="451860" cy="5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4868" y="5158439"/>
              <a:ext cx="442941" cy="53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bwMode="auto">
            <a:xfrm flipV="1">
              <a:off x="1575192" y="5031346"/>
              <a:ext cx="370607" cy="3278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69644"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2830" y="4674872"/>
              <a:ext cx="615982" cy="43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a:stCxn id="69642" idx="0"/>
              <a:endCxn id="69644" idx="3"/>
            </p:cNvCxnSpPr>
            <p:nvPr/>
          </p:nvCxnSpPr>
          <p:spPr bwMode="auto">
            <a:xfrm flipH="1" flipV="1">
              <a:off x="2159178" y="4894883"/>
              <a:ext cx="567765" cy="2634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6964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51913" y="3863824"/>
              <a:ext cx="451860" cy="5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a:stCxn id="69644" idx="0"/>
              <a:endCxn id="69646" idx="2"/>
            </p:cNvCxnSpPr>
            <p:nvPr/>
          </p:nvCxnSpPr>
          <p:spPr bwMode="auto">
            <a:xfrm flipV="1">
              <a:off x="1850964" y="4405888"/>
              <a:ext cx="227106" cy="269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3581400" y="1547813"/>
            <a:ext cx="5518150" cy="1612900"/>
          </a:xfrm>
          <a:prstGeom prst="rect">
            <a:avLst/>
          </a:prstGeom>
          <a:noFill/>
        </p:spPr>
        <p:txBody>
          <a:bodyPr>
            <a:spAutoFit/>
          </a:bodyPr>
          <a:lstStyle/>
          <a:p>
            <a:pPr marL="342900" indent="-342900" algn="just">
              <a:lnSpc>
                <a:spcPct val="110000"/>
              </a:lnSpc>
              <a:spcBef>
                <a:spcPts val="600"/>
              </a:spcBef>
              <a:buClr>
                <a:srgbClr val="C00000"/>
              </a:buClr>
              <a:buFont typeface="Wingdings" panose="05000000000000000000" pitchFamily="2" charset="2"/>
              <a:buChar char="n"/>
              <a:defRPr/>
            </a:pPr>
            <a:r>
              <a:rPr lang="zh-CN" altLang="en-US" sz="2200" b="1" dirty="0">
                <a:latin typeface="+mn-ea"/>
              </a:rPr>
              <a:t>如何识别网络中的各主机（主机编址问题，例如</a:t>
            </a:r>
            <a:r>
              <a:rPr lang="en-US" altLang="zh-CN" sz="2200" b="1" dirty="0">
                <a:latin typeface="+mn-ea"/>
              </a:rPr>
              <a:t>MAC</a:t>
            </a:r>
            <a:r>
              <a:rPr lang="zh-CN" altLang="en-US" sz="2200" b="1" dirty="0">
                <a:latin typeface="+mn-ea"/>
              </a:rPr>
              <a:t>地址）；</a:t>
            </a:r>
            <a:endParaRPr lang="en-US" altLang="zh-CN" sz="2200" b="1" dirty="0">
              <a:latin typeface="+mn-ea"/>
            </a:endParaRPr>
          </a:p>
          <a:p>
            <a:pPr marL="342900" indent="-342900" algn="just">
              <a:lnSpc>
                <a:spcPct val="110000"/>
              </a:lnSpc>
              <a:spcBef>
                <a:spcPts val="600"/>
              </a:spcBef>
              <a:buClr>
                <a:srgbClr val="C00000"/>
              </a:buClr>
              <a:buFont typeface="Wingdings" panose="05000000000000000000" pitchFamily="2" charset="2"/>
              <a:buChar char="n"/>
              <a:defRPr/>
            </a:pPr>
            <a:r>
              <a:rPr lang="zh-CN" altLang="en-US" sz="2200" b="1" dirty="0">
                <a:latin typeface="+mn-ea"/>
              </a:rPr>
              <a:t>如何从一连串的比特流中区分出地址和数据。</a:t>
            </a:r>
            <a:endParaRPr lang="zh-CN" altLang="en-US" sz="2200" b="1" dirty="0">
              <a:latin typeface="+mn-ea"/>
            </a:endParaRPr>
          </a:p>
        </p:txBody>
      </p:sp>
      <p:sp>
        <p:nvSpPr>
          <p:cNvPr id="16" name="文本框 15"/>
          <p:cNvSpPr txBox="1"/>
          <p:nvPr/>
        </p:nvSpPr>
        <p:spPr>
          <a:xfrm>
            <a:off x="4662488" y="4649788"/>
            <a:ext cx="4378325" cy="1658937"/>
          </a:xfrm>
          <a:prstGeom prst="rect">
            <a:avLst/>
          </a:prstGeom>
          <a:noFill/>
        </p:spPr>
        <p:txBody>
          <a:bodyPr>
            <a:spAutoFit/>
          </a:bodyPr>
          <a:lstStyle/>
          <a:p>
            <a:pPr marL="342900" indent="-342900" algn="just">
              <a:lnSpc>
                <a:spcPct val="110000"/>
              </a:lnSpc>
              <a:spcBef>
                <a:spcPts val="600"/>
              </a:spcBef>
              <a:buClr>
                <a:srgbClr val="C00000"/>
              </a:buClr>
              <a:buFont typeface="Wingdings" panose="05000000000000000000" pitchFamily="2" charset="2"/>
              <a:buChar char="n"/>
              <a:defRPr/>
            </a:pPr>
            <a:r>
              <a:rPr lang="zh-CN" altLang="en-US" sz="2200" b="1" dirty="0">
                <a:latin typeface="+mn-ea"/>
              </a:rPr>
              <a:t>如何标识各网络和网络中的主机（</a:t>
            </a:r>
            <a:r>
              <a:rPr lang="en-US" altLang="zh-CN" sz="2200" b="1" dirty="0">
                <a:latin typeface="+mn-ea"/>
              </a:rPr>
              <a:t>IP</a:t>
            </a:r>
            <a:r>
              <a:rPr lang="zh-CN" altLang="en-US" sz="2200" b="1" dirty="0">
                <a:latin typeface="+mn-ea"/>
              </a:rPr>
              <a:t>地址）；</a:t>
            </a:r>
            <a:endParaRPr lang="en-US" altLang="zh-CN" sz="2200" b="1" dirty="0">
              <a:latin typeface="+mn-ea"/>
            </a:endParaRPr>
          </a:p>
          <a:p>
            <a:pPr marL="342900" indent="-342900" algn="just">
              <a:lnSpc>
                <a:spcPct val="110000"/>
              </a:lnSpc>
              <a:spcBef>
                <a:spcPts val="600"/>
              </a:spcBef>
              <a:buClr>
                <a:srgbClr val="C00000"/>
              </a:buClr>
              <a:buFont typeface="Wingdings" panose="05000000000000000000" pitchFamily="2" charset="2"/>
              <a:buChar char="n"/>
              <a:defRPr/>
            </a:pPr>
            <a:r>
              <a:rPr lang="zh-CN" altLang="en-US" sz="2200" b="1" dirty="0">
                <a:latin typeface="+mn-ea"/>
              </a:rPr>
              <a:t>路由器如何转发分组，如何进行路由；</a:t>
            </a:r>
            <a:endParaRPr lang="en-US" altLang="zh-CN" sz="2200" b="1" dirty="0">
              <a:latin typeface="+mn-ea"/>
            </a:endParaRPr>
          </a:p>
        </p:txBody>
      </p:sp>
      <p:sp>
        <p:nvSpPr>
          <p:cNvPr id="69638" name="文本框 16"/>
          <p:cNvSpPr txBox="1">
            <a:spLocks noChangeArrowheads="1"/>
          </p:cNvSpPr>
          <p:nvPr/>
        </p:nvSpPr>
        <p:spPr bwMode="auto">
          <a:xfrm>
            <a:off x="346075" y="1749425"/>
            <a:ext cx="2162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数据链路层</a:t>
            </a:r>
            <a:endParaRPr lang="zh-CN" altLang="en-US" sz="2200" b="1">
              <a:solidFill>
                <a:srgbClr val="C00000"/>
              </a:solidFill>
              <a:latin typeface="Century Gothic" panose="020B0502020202020204" pitchFamily="34" charset="0"/>
            </a:endParaRPr>
          </a:p>
        </p:txBody>
      </p:sp>
      <p:sp>
        <p:nvSpPr>
          <p:cNvPr id="18" name="文本框 17"/>
          <p:cNvSpPr txBox="1">
            <a:spLocks noChangeArrowheads="1"/>
          </p:cNvSpPr>
          <p:nvPr/>
        </p:nvSpPr>
        <p:spPr bwMode="auto">
          <a:xfrm>
            <a:off x="4786313" y="4194175"/>
            <a:ext cx="2162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网络层</a:t>
            </a:r>
            <a:endParaRPr lang="zh-CN" altLang="en-US" sz="2200" b="1">
              <a:solidFill>
                <a:srgbClr val="C00000"/>
              </a:solidFill>
              <a:latin typeface="Century Gothic" panose="020B0502020202020204" pitchFamily="34" charset="0"/>
            </a:endParaRPr>
          </a:p>
        </p:txBody>
      </p:sp>
      <p:sp>
        <p:nvSpPr>
          <p:cNvPr id="19" name="矩形 18"/>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4"/>
          <a:srcRect l="890" t="1880"/>
          <a:stretch>
            <a:fillRect/>
          </a:stretch>
        </p:blipFill>
        <p:spPr>
          <a:xfrm>
            <a:off x="367144" y="3872345"/>
            <a:ext cx="4248057" cy="22897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42"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953" y="1402675"/>
            <a:ext cx="8207661" cy="4525963"/>
          </a:xfrm>
        </p:spPr>
        <p:txBody>
          <a:bodyPr/>
          <a:lstStyle/>
          <a:p>
            <a:pPr>
              <a:lnSpc>
                <a:spcPct val="110000"/>
              </a:lnSpc>
              <a:spcBef>
                <a:spcPts val="600"/>
              </a:spcBef>
              <a:buClr>
                <a:srgbClr val="C00000"/>
              </a:buClr>
              <a:buFont typeface="Wingdings" panose="05000000000000000000" pitchFamily="2" charset="2"/>
              <a:buChar char="n"/>
            </a:pPr>
            <a:r>
              <a:rPr lang="zh-CN" altLang="en-US" sz="2800" b="1" dirty="0"/>
              <a:t>传输方式分类</a:t>
            </a:r>
            <a:endParaRPr lang="en-US" altLang="zh-CN" sz="2800" b="1" dirty="0"/>
          </a:p>
          <a:p>
            <a:pPr>
              <a:lnSpc>
                <a:spcPct val="110000"/>
              </a:lnSpc>
              <a:spcBef>
                <a:spcPts val="600"/>
              </a:spcBef>
              <a:buFont typeface="Wingdings" panose="05000000000000000000" pitchFamily="2" charset="2"/>
              <a:buChar char="Ø"/>
            </a:pPr>
            <a:r>
              <a:rPr lang="zh-CN" altLang="en-US" b="1" dirty="0"/>
              <a:t>根据传输位数：并行传输、串行传输</a:t>
            </a:r>
            <a:endParaRPr lang="en-US" altLang="zh-CN" b="1" dirty="0"/>
          </a:p>
          <a:p>
            <a:pPr>
              <a:lnSpc>
                <a:spcPct val="110000"/>
              </a:lnSpc>
              <a:spcBef>
                <a:spcPts val="600"/>
              </a:spcBef>
              <a:buFont typeface="Wingdings" panose="05000000000000000000" pitchFamily="2" charset="2"/>
              <a:buChar char="Ø"/>
            </a:pPr>
            <a:r>
              <a:rPr lang="zh-CN" altLang="en-US" b="1" dirty="0"/>
              <a:t>根据电路的</a:t>
            </a:r>
            <a:r>
              <a:rPr lang="zh-CN" altLang="en-US" b="1" dirty="0" smtClean="0"/>
              <a:t>传输方向和能力</a:t>
            </a:r>
            <a:r>
              <a:rPr lang="zh-CN" altLang="en-US" b="1" dirty="0"/>
              <a:t>：单工、半双工、全双工</a:t>
            </a:r>
            <a:endParaRPr lang="zh-CN" altLang="en-US" b="1" dirty="0"/>
          </a:p>
        </p:txBody>
      </p:sp>
      <p:sp>
        <p:nvSpPr>
          <p:cNvPr id="4" name="矩形 3"/>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4516100" y="3093020"/>
            <a:ext cx="3552135" cy="738516"/>
          </a:xfrm>
          <a:prstGeom prst="rect">
            <a:avLst/>
          </a:prstGeom>
        </p:spPr>
      </p:pic>
      <p:pic>
        <p:nvPicPr>
          <p:cNvPr id="45" name="图片 44"/>
          <p:cNvPicPr>
            <a:picLocks noChangeAspect="1"/>
          </p:cNvPicPr>
          <p:nvPr/>
        </p:nvPicPr>
        <p:blipFill>
          <a:blip r:embed="rId2"/>
          <a:stretch>
            <a:fillRect/>
          </a:stretch>
        </p:blipFill>
        <p:spPr>
          <a:xfrm>
            <a:off x="4526814" y="4240031"/>
            <a:ext cx="3541421" cy="825357"/>
          </a:xfrm>
          <a:prstGeom prst="rect">
            <a:avLst/>
          </a:prstGeom>
        </p:spPr>
      </p:pic>
      <p:pic>
        <p:nvPicPr>
          <p:cNvPr id="60" name="图片 59"/>
          <p:cNvPicPr>
            <a:picLocks noChangeAspect="1"/>
          </p:cNvPicPr>
          <p:nvPr/>
        </p:nvPicPr>
        <p:blipFill>
          <a:blip r:embed="rId3"/>
          <a:stretch>
            <a:fillRect/>
          </a:stretch>
        </p:blipFill>
        <p:spPr>
          <a:xfrm>
            <a:off x="4516100" y="5479839"/>
            <a:ext cx="3552135" cy="897598"/>
          </a:xfrm>
          <a:prstGeom prst="rect">
            <a:avLst/>
          </a:prstGeom>
        </p:spPr>
      </p:pic>
      <p:pic>
        <p:nvPicPr>
          <p:cNvPr id="61" name="图片 60"/>
          <p:cNvPicPr>
            <a:picLocks noChangeAspect="1"/>
          </p:cNvPicPr>
          <p:nvPr/>
        </p:nvPicPr>
        <p:blipFill>
          <a:blip r:embed="rId4"/>
          <a:stretch>
            <a:fillRect/>
          </a:stretch>
        </p:blipFill>
        <p:spPr>
          <a:xfrm>
            <a:off x="726140" y="3093020"/>
            <a:ext cx="3044756" cy="1380671"/>
          </a:xfrm>
          <a:prstGeom prst="rect">
            <a:avLst/>
          </a:prstGeom>
        </p:spPr>
      </p:pic>
      <p:grpSp>
        <p:nvGrpSpPr>
          <p:cNvPr id="64" name="组合 63"/>
          <p:cNvGrpSpPr/>
          <p:nvPr/>
        </p:nvGrpSpPr>
        <p:grpSpPr>
          <a:xfrm>
            <a:off x="655040" y="4740282"/>
            <a:ext cx="3186956" cy="1631838"/>
            <a:chOff x="667482" y="3164410"/>
            <a:chExt cx="3186956" cy="1631838"/>
          </a:xfrm>
        </p:grpSpPr>
        <p:pic>
          <p:nvPicPr>
            <p:cNvPr id="62" name="图片 61"/>
            <p:cNvPicPr>
              <a:picLocks noChangeAspect="1"/>
            </p:cNvPicPr>
            <p:nvPr/>
          </p:nvPicPr>
          <p:blipFill>
            <a:blip r:embed="rId5"/>
            <a:stretch>
              <a:fillRect/>
            </a:stretch>
          </p:blipFill>
          <p:spPr>
            <a:xfrm>
              <a:off x="667482" y="3164410"/>
              <a:ext cx="3186956" cy="1631838"/>
            </a:xfrm>
            <a:prstGeom prst="rect">
              <a:avLst/>
            </a:prstGeom>
          </p:spPr>
        </p:pic>
        <p:sp>
          <p:nvSpPr>
            <p:cNvPr id="63" name="文本框 62"/>
            <p:cNvSpPr txBox="1"/>
            <p:nvPr/>
          </p:nvSpPr>
          <p:spPr>
            <a:xfrm>
              <a:off x="1808630" y="4381798"/>
              <a:ext cx="1169894" cy="369332"/>
            </a:xfrm>
            <a:prstGeom prst="rect">
              <a:avLst/>
            </a:prstGeom>
            <a:noFill/>
          </p:spPr>
          <p:txBody>
            <a:bodyPr wrap="square" rtlCol="0">
              <a:spAutoFit/>
            </a:bodyPr>
            <a:lstStyle/>
            <a:p>
              <a:r>
                <a:rPr lang="zh-CN" altLang="en-US" b="1" dirty="0"/>
                <a:t>串行传输</a:t>
              </a:r>
              <a:endParaRPr lang="zh-CN" altLang="en-US" b="1" dirty="0"/>
            </a:p>
          </p:txBody>
        </p:sp>
      </p:grpSp>
      <p:sp>
        <p:nvSpPr>
          <p:cNvPr id="65" name="文本框 64"/>
          <p:cNvSpPr txBox="1"/>
          <p:nvPr/>
        </p:nvSpPr>
        <p:spPr>
          <a:xfrm>
            <a:off x="1796188" y="4300782"/>
            <a:ext cx="1169894" cy="369332"/>
          </a:xfrm>
          <a:prstGeom prst="rect">
            <a:avLst/>
          </a:prstGeom>
          <a:noFill/>
        </p:spPr>
        <p:txBody>
          <a:bodyPr wrap="square" rtlCol="0">
            <a:spAutoFit/>
          </a:bodyPr>
          <a:lstStyle/>
          <a:p>
            <a:r>
              <a:rPr lang="zh-CN" altLang="en-US" b="1" dirty="0"/>
              <a:t>并行传输</a:t>
            </a:r>
            <a:endParaRPr lang="zh-CN" altLang="en-US"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22338" y="1272381"/>
            <a:ext cx="6772275" cy="2771775"/>
          </a:xfrm>
          <a:prstGeom prst="rect">
            <a:avLst/>
          </a:prstGeom>
        </p:spPr>
      </p:pic>
      <p:sp>
        <p:nvSpPr>
          <p:cNvPr id="70658" name="内容占位符 2"/>
          <p:cNvSpPr>
            <a:spLocks noGrp="1"/>
          </p:cNvSpPr>
          <p:nvPr>
            <p:ph idx="1"/>
          </p:nvPr>
        </p:nvSpPr>
        <p:spPr>
          <a:xfrm>
            <a:off x="434176" y="4138613"/>
            <a:ext cx="8555837" cy="1219200"/>
          </a:xfrm>
        </p:spPr>
        <p:txBody>
          <a:bodyPr/>
          <a:lstStyle/>
          <a:p>
            <a:pPr>
              <a:buFont typeface="Wingdings" panose="05000000000000000000" pitchFamily="2" charset="2"/>
              <a:buChar char="n"/>
            </a:pPr>
            <a:r>
              <a:rPr lang="zh-CN" altLang="en-US" sz="2200" b="1" dirty="0" smtClean="0">
                <a:solidFill>
                  <a:schemeClr val="tx1"/>
                </a:solidFill>
              </a:rPr>
              <a:t>如何标识和网络通信相关的应用进程，如何解决进程之间基于网络的通信问题？</a:t>
            </a:r>
            <a:endParaRPr lang="en-US" altLang="zh-CN" sz="2200" b="1" dirty="0" smtClean="0">
              <a:solidFill>
                <a:schemeClr val="tx1"/>
              </a:solidFill>
            </a:endParaRPr>
          </a:p>
          <a:p>
            <a:pPr>
              <a:buFont typeface="Wingdings" panose="05000000000000000000" pitchFamily="2" charset="2"/>
              <a:buChar char="n"/>
            </a:pPr>
            <a:r>
              <a:rPr lang="zh-CN" altLang="en-US" sz="2200" b="1" dirty="0" smtClean="0">
                <a:solidFill>
                  <a:schemeClr val="tx1"/>
                </a:solidFill>
              </a:rPr>
              <a:t>出现传输错误时，如何处理？</a:t>
            </a:r>
            <a:endParaRPr lang="zh-CN" altLang="en-US" sz="2200" b="1" dirty="0" smtClean="0">
              <a:solidFill>
                <a:schemeClr val="tx1"/>
              </a:solidFill>
            </a:endParaRPr>
          </a:p>
        </p:txBody>
      </p:sp>
      <p:sp>
        <p:nvSpPr>
          <p:cNvPr id="70660" name="文本框 4"/>
          <p:cNvSpPr txBox="1">
            <a:spLocks noChangeArrowheads="1"/>
          </p:cNvSpPr>
          <p:nvPr/>
        </p:nvSpPr>
        <p:spPr bwMode="auto">
          <a:xfrm>
            <a:off x="3540125" y="21590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rgbClr val="0000FF"/>
                </a:solidFill>
                <a:latin typeface="Century Gothic" panose="020B0502020202020204" pitchFamily="34" charset="0"/>
              </a:rPr>
              <a:t>误码</a:t>
            </a:r>
            <a:endParaRPr lang="zh-CN" altLang="en-US" b="1">
              <a:solidFill>
                <a:srgbClr val="0000FF"/>
              </a:solidFill>
              <a:latin typeface="Century Gothic" panose="020B0502020202020204" pitchFamily="34" charset="0"/>
            </a:endParaRPr>
          </a:p>
        </p:txBody>
      </p:sp>
      <p:sp>
        <p:nvSpPr>
          <p:cNvPr id="70661" name="文本框 5"/>
          <p:cNvSpPr txBox="1">
            <a:spLocks noChangeArrowheads="1"/>
          </p:cNvSpPr>
          <p:nvPr/>
        </p:nvSpPr>
        <p:spPr bwMode="auto">
          <a:xfrm>
            <a:off x="4908550" y="2473325"/>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b="1">
                <a:solidFill>
                  <a:srgbClr val="0000FF"/>
                </a:solidFill>
                <a:latin typeface="Century Gothic" panose="020B0502020202020204" pitchFamily="34" charset="0"/>
              </a:rPr>
              <a:t>丢包</a:t>
            </a:r>
            <a:endParaRPr lang="zh-CN" altLang="en-US" b="1">
              <a:solidFill>
                <a:srgbClr val="0000FF"/>
              </a:solidFill>
              <a:latin typeface="Century Gothic" panose="020B0502020202020204" pitchFamily="34" charset="0"/>
            </a:endParaRPr>
          </a:p>
        </p:txBody>
      </p:sp>
      <p:sp>
        <p:nvSpPr>
          <p:cNvPr id="70662" name="文本框 6"/>
          <p:cNvSpPr txBox="1">
            <a:spLocks noChangeArrowheads="1"/>
          </p:cNvSpPr>
          <p:nvPr/>
        </p:nvSpPr>
        <p:spPr bwMode="auto">
          <a:xfrm>
            <a:off x="7694613" y="4656138"/>
            <a:ext cx="14493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传输层</a:t>
            </a:r>
            <a:endParaRPr lang="zh-CN" altLang="en-US" sz="2200" b="1">
              <a:solidFill>
                <a:srgbClr val="C00000"/>
              </a:solidFill>
              <a:latin typeface="Century Gothic" panose="020B0502020202020204" pitchFamily="34" charset="0"/>
            </a:endParaRPr>
          </a:p>
        </p:txBody>
      </p:sp>
      <p:sp>
        <p:nvSpPr>
          <p:cNvPr id="9" name="内容占位符 2"/>
          <p:cNvSpPr txBox="1"/>
          <p:nvPr/>
        </p:nvSpPr>
        <p:spPr bwMode="auto">
          <a:xfrm>
            <a:off x="904875" y="6069013"/>
            <a:ext cx="677068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buFont typeface="Wingdings" panose="05000000000000000000" pitchFamily="2" charset="2"/>
              <a:buChar char="n"/>
            </a:pPr>
            <a:r>
              <a:rPr lang="zh-CN" altLang="en-US" sz="2200" b="1">
                <a:solidFill>
                  <a:schemeClr val="tx1"/>
                </a:solidFill>
              </a:rPr>
              <a:t>通过应用的编写完成特定应用进程间的交互。</a:t>
            </a:r>
            <a:endParaRPr lang="en-US" altLang="zh-CN" sz="2200" b="1">
              <a:solidFill>
                <a:schemeClr val="tx1"/>
              </a:solidFill>
            </a:endParaRPr>
          </a:p>
        </p:txBody>
      </p:sp>
      <p:sp>
        <p:nvSpPr>
          <p:cNvPr id="10" name="文本框 9"/>
          <p:cNvSpPr txBox="1">
            <a:spLocks noChangeArrowheads="1"/>
          </p:cNvSpPr>
          <p:nvPr/>
        </p:nvSpPr>
        <p:spPr bwMode="auto">
          <a:xfrm>
            <a:off x="904875" y="5599113"/>
            <a:ext cx="19113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应用层</a:t>
            </a:r>
            <a:endParaRPr lang="zh-CN" altLang="en-US" sz="2200" b="1">
              <a:solidFill>
                <a:srgbClr val="C00000"/>
              </a:solidFill>
              <a:latin typeface="Century Gothic" panose="020B0502020202020204" pitchFamily="34" charset="0"/>
            </a:endParaRPr>
          </a:p>
        </p:txBody>
      </p:sp>
      <p:sp>
        <p:nvSpPr>
          <p:cNvPr id="12" name="矩形 11"/>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741923" y="1382586"/>
          <a:ext cx="1725613" cy="4648205"/>
        </p:xfrm>
        <a:graphic>
          <a:graphicData uri="http://schemas.openxmlformats.org/drawingml/2006/table">
            <a:tbl>
              <a:tblPr firstRow="1" bandRow="1">
                <a:tableStyleId>{5940675A-B579-460E-94D1-54222C63F5DA}</a:tableStyleId>
              </a:tblPr>
              <a:tblGrid>
                <a:gridCol w="1725613"/>
              </a:tblGrid>
              <a:tr h="929641">
                <a:tc>
                  <a:txBody>
                    <a:bodyPr/>
                    <a:lstStyle/>
                    <a:p>
                      <a:pPr algn="ctr"/>
                      <a:r>
                        <a:rPr lang="zh-CN" altLang="en-US" sz="2200" b="1" dirty="0"/>
                        <a:t>应用层</a:t>
                      </a:r>
                      <a:endParaRPr lang="zh-CN" altLang="en-US" sz="2200" b="1" dirty="0"/>
                    </a:p>
                  </a:txBody>
                  <a:tcPr marL="91416" marR="91416" marT="45724" marB="45724" anchor="ctr"/>
                </a:tc>
              </a:tr>
              <a:tr h="929641">
                <a:tc>
                  <a:txBody>
                    <a:bodyPr/>
                    <a:lstStyle/>
                    <a:p>
                      <a:pPr algn="ctr"/>
                      <a:r>
                        <a:rPr lang="zh-CN" altLang="en-US" sz="2200" b="1" dirty="0"/>
                        <a:t>传输层</a:t>
                      </a:r>
                      <a:endParaRPr lang="zh-CN" altLang="en-US" sz="2200" b="1" dirty="0"/>
                    </a:p>
                  </a:txBody>
                  <a:tcPr marL="91416" marR="91416" marT="45724" marB="45724" anchor="ctr"/>
                </a:tc>
              </a:tr>
              <a:tr h="929641">
                <a:tc>
                  <a:txBody>
                    <a:bodyPr/>
                    <a:lstStyle/>
                    <a:p>
                      <a:pPr algn="ctr"/>
                      <a:r>
                        <a:rPr lang="zh-CN" altLang="en-US" sz="2200" b="1" dirty="0"/>
                        <a:t>网络层</a:t>
                      </a:r>
                      <a:endParaRPr lang="zh-CN" altLang="en-US" sz="2200" b="1" dirty="0"/>
                    </a:p>
                  </a:txBody>
                  <a:tcPr marL="91416" marR="91416" marT="45724" marB="45724" anchor="ctr"/>
                </a:tc>
              </a:tr>
              <a:tr h="929641">
                <a:tc>
                  <a:txBody>
                    <a:bodyPr/>
                    <a:lstStyle/>
                    <a:p>
                      <a:pPr algn="ctr">
                        <a:spcBef>
                          <a:spcPts val="1200"/>
                        </a:spcBef>
                      </a:pPr>
                      <a:r>
                        <a:rPr lang="zh-CN" altLang="en-US" sz="2200" b="1" dirty="0"/>
                        <a:t>数据链路层</a:t>
                      </a:r>
                      <a:endParaRPr lang="en-US" altLang="zh-CN" sz="2200" b="1" dirty="0"/>
                    </a:p>
                  </a:txBody>
                  <a:tcPr marL="91416" marR="91416" marT="45724" marB="45724" anchor="ctr"/>
                </a:tc>
              </a:tr>
              <a:tr h="929641">
                <a:tc>
                  <a:txBody>
                    <a:bodyPr/>
                    <a:lstStyle/>
                    <a:p>
                      <a:pPr algn="ctr">
                        <a:spcBef>
                          <a:spcPts val="1200"/>
                        </a:spcBef>
                      </a:pPr>
                      <a:r>
                        <a:rPr lang="zh-CN" altLang="en-US" sz="2200" b="1" dirty="0"/>
                        <a:t> 物理层</a:t>
                      </a:r>
                      <a:endParaRPr lang="en-US" altLang="zh-CN" sz="2200" b="1" dirty="0"/>
                    </a:p>
                  </a:txBody>
                  <a:tcPr marL="91416" marR="91416" marT="45724" marB="45724" anchor="ctr"/>
                </a:tc>
              </a:tr>
            </a:tbl>
          </a:graphicData>
        </a:graphic>
      </p:graphicFrame>
      <p:sp>
        <p:nvSpPr>
          <p:cNvPr id="59406" name="文本框 13"/>
          <p:cNvSpPr txBox="1">
            <a:spLocks noChangeArrowheads="1"/>
          </p:cNvSpPr>
          <p:nvPr/>
        </p:nvSpPr>
        <p:spPr bwMode="auto">
          <a:xfrm>
            <a:off x="2693422" y="5197948"/>
            <a:ext cx="60470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100" b="1" dirty="0">
                <a:solidFill>
                  <a:schemeClr val="tx1"/>
                </a:solidFill>
                <a:latin typeface="Century Gothic" panose="020B0502020202020204" pitchFamily="34" charset="0"/>
              </a:rPr>
              <a:t>解决使用何种信号来传输比特的问题，确保原始的比特流可在各种物理媒体上传输。</a:t>
            </a:r>
            <a:endParaRPr lang="zh-CN" altLang="en-US" sz="2100" b="1" dirty="0">
              <a:solidFill>
                <a:schemeClr val="tx1"/>
              </a:solidFill>
              <a:latin typeface="Century Gothic" panose="020B0502020202020204" pitchFamily="34" charset="0"/>
            </a:endParaRPr>
          </a:p>
        </p:txBody>
      </p:sp>
      <p:sp>
        <p:nvSpPr>
          <p:cNvPr id="59407" name="文本框 14"/>
          <p:cNvSpPr txBox="1">
            <a:spLocks noChangeArrowheads="1"/>
          </p:cNvSpPr>
          <p:nvPr/>
        </p:nvSpPr>
        <p:spPr bwMode="auto">
          <a:xfrm>
            <a:off x="2710936" y="4292791"/>
            <a:ext cx="602957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100" b="1" dirty="0">
                <a:solidFill>
                  <a:schemeClr val="tx1"/>
                </a:solidFill>
                <a:latin typeface="Century Gothic" panose="020B0502020202020204" pitchFamily="34" charset="0"/>
              </a:rPr>
              <a:t>解决</a:t>
            </a:r>
            <a:r>
              <a:rPr lang="zh-CN" altLang="en-US" sz="2100" b="1" dirty="0">
                <a:solidFill>
                  <a:srgbClr val="0000FF"/>
                </a:solidFill>
                <a:latin typeface="Century Gothic" panose="020B0502020202020204" pitchFamily="34" charset="0"/>
              </a:rPr>
              <a:t>分组在一个网络</a:t>
            </a:r>
            <a:r>
              <a:rPr lang="zh-CN" altLang="en-US" sz="2100" b="1" dirty="0">
                <a:solidFill>
                  <a:schemeClr val="tx1"/>
                </a:solidFill>
                <a:latin typeface="Century Gothic" panose="020B0502020202020204" pitchFamily="34" charset="0"/>
              </a:rPr>
              <a:t>上（或一段链路）上传输的问题</a:t>
            </a:r>
            <a:endParaRPr lang="zh-CN" altLang="en-US" sz="2100" b="1" dirty="0">
              <a:solidFill>
                <a:schemeClr val="tx1"/>
              </a:solidFill>
              <a:latin typeface="Century Gothic" panose="020B0502020202020204" pitchFamily="34" charset="0"/>
            </a:endParaRPr>
          </a:p>
        </p:txBody>
      </p:sp>
      <p:sp>
        <p:nvSpPr>
          <p:cNvPr id="59408" name="文本框 15"/>
          <p:cNvSpPr txBox="1">
            <a:spLocks noChangeArrowheads="1"/>
          </p:cNvSpPr>
          <p:nvPr/>
        </p:nvSpPr>
        <p:spPr bwMode="auto">
          <a:xfrm>
            <a:off x="2710936" y="3395501"/>
            <a:ext cx="60295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100" b="1" dirty="0">
                <a:solidFill>
                  <a:schemeClr val="tx1"/>
                </a:solidFill>
                <a:latin typeface="Century Gothic" panose="020B0502020202020204" pitchFamily="34" charset="0"/>
              </a:rPr>
              <a:t>解决</a:t>
            </a:r>
            <a:r>
              <a:rPr lang="zh-CN" altLang="en-US" sz="2100" b="1" dirty="0">
                <a:solidFill>
                  <a:srgbClr val="FF0000"/>
                </a:solidFill>
                <a:latin typeface="Century Gothic" panose="020B0502020202020204" pitchFamily="34" charset="0"/>
              </a:rPr>
              <a:t>分组</a:t>
            </a:r>
            <a:r>
              <a:rPr lang="zh-CN" altLang="en-US" sz="2100" b="1" dirty="0">
                <a:solidFill>
                  <a:srgbClr val="0000FF"/>
                </a:solidFill>
                <a:latin typeface="Century Gothic" panose="020B0502020202020204" pitchFamily="34" charset="0"/>
              </a:rPr>
              <a:t>在多个不同网络</a:t>
            </a:r>
            <a:r>
              <a:rPr lang="zh-CN" altLang="en-US" sz="2100" b="1" dirty="0">
                <a:solidFill>
                  <a:schemeClr val="tx1"/>
                </a:solidFill>
                <a:latin typeface="Century Gothic" panose="020B0502020202020204" pitchFamily="34" charset="0"/>
              </a:rPr>
              <a:t>间以</a:t>
            </a:r>
            <a:r>
              <a:rPr lang="zh-CN" altLang="en-US" sz="2100" b="1" dirty="0">
                <a:solidFill>
                  <a:srgbClr val="0310BD"/>
                </a:solidFill>
                <a:latin typeface="Century Gothic" panose="020B0502020202020204" pitchFamily="34" charset="0"/>
              </a:rPr>
              <a:t>统一的数据分组格式</a:t>
            </a:r>
            <a:r>
              <a:rPr lang="zh-CN" altLang="en-US" sz="2100" b="1" dirty="0">
                <a:solidFill>
                  <a:schemeClr val="tx1"/>
                </a:solidFill>
                <a:latin typeface="Century Gothic" panose="020B0502020202020204" pitchFamily="34" charset="0"/>
              </a:rPr>
              <a:t>传输（路由）的问题，实现网络互连；</a:t>
            </a:r>
            <a:endParaRPr lang="zh-CN" altLang="en-US" sz="2100" b="1" dirty="0">
              <a:solidFill>
                <a:schemeClr val="tx1"/>
              </a:solidFill>
              <a:latin typeface="Century Gothic" panose="020B0502020202020204" pitchFamily="34" charset="0"/>
            </a:endParaRPr>
          </a:p>
        </p:txBody>
      </p:sp>
      <p:sp>
        <p:nvSpPr>
          <p:cNvPr id="59409" name="文本框 16"/>
          <p:cNvSpPr txBox="1">
            <a:spLocks noChangeArrowheads="1"/>
          </p:cNvSpPr>
          <p:nvPr/>
        </p:nvSpPr>
        <p:spPr bwMode="auto">
          <a:xfrm>
            <a:off x="2710936" y="2424215"/>
            <a:ext cx="60295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 typeface="Wingdings 3" panose="05040102010807070707" pitchFamily="18" charset="2"/>
              <a:buNone/>
            </a:pPr>
            <a:r>
              <a:rPr lang="zh-CN" altLang="en-US" sz="2100" b="1" dirty="0">
                <a:solidFill>
                  <a:schemeClr val="tx1"/>
                </a:solidFill>
                <a:latin typeface="Century Gothic" panose="020B0502020202020204" pitchFamily="34" charset="0"/>
              </a:rPr>
              <a:t>对传输的数据分组提供必要的</a:t>
            </a:r>
            <a:r>
              <a:rPr lang="zh-CN" altLang="en-US" sz="2100" b="1" dirty="0">
                <a:solidFill>
                  <a:srgbClr val="0310BD"/>
                </a:solidFill>
                <a:latin typeface="Century Gothic" panose="020B0502020202020204" pitchFamily="34" charset="0"/>
              </a:rPr>
              <a:t>传输质量保障</a:t>
            </a:r>
            <a:r>
              <a:rPr lang="zh-CN" altLang="en-US" sz="2100" b="1" dirty="0">
                <a:solidFill>
                  <a:schemeClr val="tx1"/>
                </a:solidFill>
                <a:latin typeface="Century Gothic" panose="020B0502020202020204" pitchFamily="34" charset="0"/>
              </a:rPr>
              <a:t>，例如</a:t>
            </a:r>
            <a:r>
              <a:rPr lang="zh-CN" altLang="en-US" sz="2000" b="1" dirty="0">
                <a:solidFill>
                  <a:schemeClr val="tx1"/>
                </a:solidFill>
              </a:rPr>
              <a:t>出现传输错误时，如何处理？</a:t>
            </a:r>
            <a:endParaRPr lang="zh-CN" altLang="en-US" sz="2000" b="1" dirty="0">
              <a:solidFill>
                <a:schemeClr val="tx1"/>
              </a:solidFill>
            </a:endParaRPr>
          </a:p>
        </p:txBody>
      </p:sp>
      <p:sp>
        <p:nvSpPr>
          <p:cNvPr id="59410" name="文本框 17"/>
          <p:cNvSpPr txBox="1">
            <a:spLocks noChangeArrowheads="1"/>
          </p:cNvSpPr>
          <p:nvPr/>
        </p:nvSpPr>
        <p:spPr bwMode="auto">
          <a:xfrm>
            <a:off x="2710936" y="1477141"/>
            <a:ext cx="602957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FontTx/>
              <a:buNone/>
            </a:pPr>
            <a:r>
              <a:rPr lang="zh-CN" altLang="en-US" sz="2100" b="1" dirty="0">
                <a:solidFill>
                  <a:schemeClr val="tx1"/>
                </a:solidFill>
                <a:latin typeface="Century Gothic" panose="020B0502020202020204" pitchFamily="34" charset="0"/>
              </a:rPr>
              <a:t>解决通过应用进程的交互来实现特</a:t>
            </a:r>
            <a:r>
              <a:rPr lang="zh-CN" altLang="en-US" sz="2100" b="1" dirty="0">
                <a:solidFill>
                  <a:schemeClr val="tx1"/>
                </a:solidFill>
                <a:latin typeface="Century Gothic" panose="020B0502020202020204" pitchFamily="34" charset="0"/>
              </a:rPr>
              <a:t>定网络应用的问题，提供多种网络应用服务；</a:t>
            </a:r>
            <a:endParaRPr lang="zh-CN" altLang="en-US" sz="2100" b="1" dirty="0">
              <a:solidFill>
                <a:schemeClr val="tx1"/>
              </a:solidFill>
              <a:latin typeface="Century Gothic" panose="020B0502020202020204" pitchFamily="34" charset="0"/>
            </a:endParaRPr>
          </a:p>
        </p:txBody>
      </p:sp>
      <p:sp>
        <p:nvSpPr>
          <p:cNvPr id="9" name="矩形 8"/>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
        <p:nvSpPr>
          <p:cNvPr id="11" name="文本框 10"/>
          <p:cNvSpPr txBox="1"/>
          <p:nvPr/>
        </p:nvSpPr>
        <p:spPr>
          <a:xfrm>
            <a:off x="676138" y="6169234"/>
            <a:ext cx="3051175" cy="400110"/>
          </a:xfrm>
          <a:prstGeom prst="rect">
            <a:avLst/>
          </a:prstGeom>
          <a:noFill/>
        </p:spPr>
        <p:txBody>
          <a:bodyPr>
            <a:spAutoFit/>
          </a:bodyPr>
          <a:lstStyle/>
          <a:p>
            <a:pPr>
              <a:defRPr/>
            </a:pPr>
            <a:r>
              <a:rPr lang="en-US" altLang="zh-CN" sz="2000" b="1" dirty="0">
                <a:solidFill>
                  <a:srgbClr val="0000FF"/>
                </a:solidFill>
                <a:latin typeface="+mn-lt"/>
              </a:rPr>
              <a:t>TCP/IP</a:t>
            </a:r>
            <a:r>
              <a:rPr lang="zh-CN" altLang="en-US" sz="2000" b="1" dirty="0">
                <a:solidFill>
                  <a:srgbClr val="0000FF"/>
                </a:solidFill>
                <a:latin typeface="+mn-lt"/>
              </a:rPr>
              <a:t>体系结构</a:t>
            </a:r>
            <a:endParaRPr lang="zh-CN" altLang="en-US" sz="2000" b="1" dirty="0">
              <a:solidFill>
                <a:srgbClr val="0000FF"/>
              </a:solidFill>
              <a:latin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矩形 3"/>
          <p:cNvSpPr>
            <a:spLocks noChangeArrowheads="1"/>
          </p:cNvSpPr>
          <p:nvPr/>
        </p:nvSpPr>
        <p:spPr bwMode="auto">
          <a:xfrm>
            <a:off x="138457" y="1224026"/>
            <a:ext cx="5135058" cy="43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buClr>
                <a:srgbClr val="0000FF"/>
              </a:buClr>
              <a:buFont typeface="Wingdings" panose="05000000000000000000" pitchFamily="2" charset="2"/>
              <a:buChar char="p"/>
            </a:pPr>
            <a:r>
              <a:rPr lang="zh-CN" altLang="en-US" sz="2200" b="1" dirty="0">
                <a:solidFill>
                  <a:srgbClr val="000000"/>
                </a:solidFill>
                <a:latin typeface="Century Gothic" panose="020B0502020202020204" pitchFamily="34" charset="0"/>
              </a:rPr>
              <a:t>计算机网络是层次化的系统结构。</a:t>
            </a:r>
            <a:endParaRPr lang="en-US" altLang="zh-CN" sz="2200" b="1" dirty="0">
              <a:solidFill>
                <a:srgbClr val="000000"/>
              </a:solidFill>
              <a:latin typeface="Century Gothic" panose="020B0502020202020204" pitchFamily="34" charset="0"/>
            </a:endParaRPr>
          </a:p>
        </p:txBody>
      </p:sp>
      <p:sp>
        <p:nvSpPr>
          <p:cNvPr id="128" name="矩形 127"/>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
        <p:nvSpPr>
          <p:cNvPr id="2" name="矩形 1"/>
          <p:cNvSpPr/>
          <p:nvPr/>
        </p:nvSpPr>
        <p:spPr>
          <a:xfrm>
            <a:off x="525980" y="5653699"/>
            <a:ext cx="8061428" cy="769441"/>
          </a:xfrm>
          <a:prstGeom prst="rect">
            <a:avLst/>
          </a:prstGeom>
        </p:spPr>
        <p:txBody>
          <a:bodyPr wrap="square">
            <a:spAutoFit/>
          </a:bodyPr>
          <a:lstStyle/>
          <a:p>
            <a:r>
              <a:rPr lang="zh-CN" altLang="en-US" sz="2200" b="1" dirty="0">
                <a:solidFill>
                  <a:srgbClr val="000000"/>
                </a:solidFill>
                <a:latin typeface="Century Gothic" panose="020B0502020202020204" pitchFamily="34" charset="0"/>
              </a:rPr>
              <a:t>相邻层间提供</a:t>
            </a:r>
            <a:r>
              <a:rPr lang="zh-CN" altLang="en-US" sz="2200" b="1" dirty="0">
                <a:solidFill>
                  <a:srgbClr val="C00000"/>
                </a:solidFill>
                <a:latin typeface="Century Gothic" panose="020B0502020202020204" pitchFamily="34" charset="0"/>
              </a:rPr>
              <a:t>接口</a:t>
            </a:r>
            <a:r>
              <a:rPr lang="zh-CN" altLang="en-US" sz="2200" b="1" dirty="0">
                <a:solidFill>
                  <a:srgbClr val="000000"/>
                </a:solidFill>
                <a:latin typeface="Century Gothic" panose="020B0502020202020204" pitchFamily="34" charset="0"/>
              </a:rPr>
              <a:t>，每一层都通过接口直接使用其低层提供的</a:t>
            </a:r>
            <a:r>
              <a:rPr lang="zh-CN" altLang="en-US" sz="2200" b="1" dirty="0">
                <a:solidFill>
                  <a:srgbClr val="C00000"/>
                </a:solidFill>
                <a:latin typeface="Century Gothic" panose="020B0502020202020204" pitchFamily="34" charset="0"/>
              </a:rPr>
              <a:t>服务</a:t>
            </a:r>
            <a:r>
              <a:rPr lang="zh-CN" altLang="en-US" sz="2200" b="1" dirty="0">
                <a:solidFill>
                  <a:srgbClr val="000000"/>
                </a:solidFill>
                <a:latin typeface="Century Gothic" panose="020B0502020202020204" pitchFamily="34" charset="0"/>
              </a:rPr>
              <a:t>，完成自身的</a:t>
            </a:r>
            <a:r>
              <a:rPr lang="zh-CN" altLang="en-US" sz="2200" b="1" dirty="0" smtClean="0">
                <a:solidFill>
                  <a:srgbClr val="000000"/>
                </a:solidFill>
                <a:latin typeface="Century Gothic" panose="020B0502020202020204" pitchFamily="34" charset="0"/>
              </a:rPr>
              <a:t>功能。</a:t>
            </a:r>
            <a:endParaRPr lang="zh-CN" altLang="en-US" sz="2200" dirty="0"/>
          </a:p>
        </p:txBody>
      </p:sp>
      <p:grpSp>
        <p:nvGrpSpPr>
          <p:cNvPr id="5" name="组合 4"/>
          <p:cNvGrpSpPr/>
          <p:nvPr/>
        </p:nvGrpSpPr>
        <p:grpSpPr>
          <a:xfrm>
            <a:off x="644056" y="1779722"/>
            <a:ext cx="7561690" cy="3743538"/>
            <a:chOff x="252995" y="1774527"/>
            <a:chExt cx="5845198" cy="3708810"/>
          </a:xfrm>
        </p:grpSpPr>
        <p:pic>
          <p:nvPicPr>
            <p:cNvPr id="46"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2995" y="1774906"/>
              <a:ext cx="5845198" cy="370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137986" y="2420858"/>
              <a:ext cx="2164299" cy="386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362748" y="1774527"/>
              <a:ext cx="2164299" cy="379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093444" y="3102578"/>
              <a:ext cx="2164299" cy="35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033828" y="3748530"/>
              <a:ext cx="2164299" cy="35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908838" y="4366171"/>
              <a:ext cx="2164299" cy="35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7580" y="1459901"/>
            <a:ext cx="8540730" cy="4869025"/>
          </a:xfrm>
          <a:prstGeom prst="rect">
            <a:avLst/>
          </a:prstGeom>
          <a:noFill/>
        </p:spPr>
        <p:txBody>
          <a:bodyPr wrap="square">
            <a:spAutoFit/>
          </a:bodyPr>
          <a:lstStyle/>
          <a:p>
            <a:pPr algn="just">
              <a:lnSpc>
                <a:spcPct val="110000"/>
              </a:lnSpc>
              <a:spcBef>
                <a:spcPts val="600"/>
              </a:spcBef>
              <a:buClr>
                <a:srgbClr val="0000FF"/>
              </a:buClr>
              <a:defRPr/>
            </a:pPr>
            <a:r>
              <a:rPr lang="zh-CN" altLang="en-US" sz="2200" b="1" dirty="0"/>
              <a:t>分层结构优点：</a:t>
            </a:r>
            <a:endParaRPr lang="en-US" altLang="zh-CN" sz="2200" b="1" dirty="0"/>
          </a:p>
          <a:p>
            <a:pPr marL="285750" indent="-285750" algn="just">
              <a:lnSpc>
                <a:spcPct val="110000"/>
              </a:lnSpc>
              <a:spcBef>
                <a:spcPts val="600"/>
              </a:spcBef>
              <a:buClr>
                <a:srgbClr val="0000FF"/>
              </a:buClr>
              <a:buFont typeface="Wingdings" panose="05000000000000000000" pitchFamily="2" charset="2"/>
              <a:buChar char="n"/>
              <a:defRPr/>
            </a:pPr>
            <a:r>
              <a:rPr lang="zh-CN" altLang="en-US" sz="2200" b="1" dirty="0"/>
              <a:t>各层之间相互独立；某一层并不需要知道它的下一层是如何实现的，而仅仅需要知道该层间的接口所提供的服务。由于每一层只实现一种相对独立的功能，因而可以将一个难以处理的复杂问题分解为若干个较为容易处理的更小的问题，这样整个问题的复杂程度就下降了。</a:t>
            </a:r>
            <a:endParaRPr lang="zh-CN" altLang="en-US" sz="2200" b="1" dirty="0"/>
          </a:p>
          <a:p>
            <a:pPr marL="285750" indent="-285750" algn="just">
              <a:lnSpc>
                <a:spcPct val="110000"/>
              </a:lnSpc>
              <a:spcBef>
                <a:spcPts val="600"/>
              </a:spcBef>
              <a:buClr>
                <a:srgbClr val="0000FF"/>
              </a:buClr>
              <a:buFont typeface="Wingdings" panose="05000000000000000000" pitchFamily="2" charset="2"/>
              <a:buChar char="n"/>
              <a:defRPr/>
            </a:pPr>
            <a:r>
              <a:rPr lang="zh-CN" altLang="en-US" sz="2200" b="1" dirty="0"/>
              <a:t>灵活性好；当任何一层发生变化时，只要层间接口关系保持不变，则这层以下和以上的各层均不受影响。</a:t>
            </a:r>
            <a:endParaRPr lang="zh-CN" altLang="en-US" sz="2200" b="1" dirty="0"/>
          </a:p>
          <a:p>
            <a:pPr marL="285750" indent="-285750" algn="just">
              <a:lnSpc>
                <a:spcPct val="110000"/>
              </a:lnSpc>
              <a:spcBef>
                <a:spcPts val="600"/>
              </a:spcBef>
              <a:buClr>
                <a:srgbClr val="0000FF"/>
              </a:buClr>
              <a:buFont typeface="Wingdings" panose="05000000000000000000" pitchFamily="2" charset="2"/>
              <a:buChar char="n"/>
              <a:defRPr/>
            </a:pPr>
            <a:r>
              <a:rPr lang="zh-CN" altLang="en-US" sz="2200" b="1" dirty="0" smtClean="0"/>
              <a:t>易于</a:t>
            </a:r>
            <a:r>
              <a:rPr lang="zh-CN" altLang="en-US" sz="2200" b="1" dirty="0"/>
              <a:t>实现和维护</a:t>
            </a:r>
            <a:r>
              <a:rPr lang="zh-CN" altLang="en-US" sz="2200" b="1" dirty="0" smtClean="0"/>
              <a:t>；</a:t>
            </a:r>
            <a:r>
              <a:rPr lang="zh-CN" altLang="en-US" sz="2200" b="1" dirty="0"/>
              <a:t>各层可以采用最合适的技术实现，每层对上层屏蔽实现协议和服务的具体细节，只要层间接口不变，其他层不受影响</a:t>
            </a:r>
            <a:r>
              <a:rPr lang="zh-CN" altLang="en-US" sz="2200" b="1" dirty="0" smtClean="0"/>
              <a:t>；</a:t>
            </a:r>
            <a:endParaRPr lang="en-US" altLang="zh-CN" sz="2200" b="1" dirty="0"/>
          </a:p>
          <a:p>
            <a:pPr marL="285750" indent="-285750" algn="just">
              <a:lnSpc>
                <a:spcPct val="110000"/>
              </a:lnSpc>
              <a:spcBef>
                <a:spcPts val="600"/>
              </a:spcBef>
              <a:buClr>
                <a:srgbClr val="0000FF"/>
              </a:buClr>
              <a:buFont typeface="Wingdings" panose="05000000000000000000" pitchFamily="2" charset="2"/>
              <a:buChar char="n"/>
              <a:defRPr/>
            </a:pPr>
            <a:r>
              <a:rPr lang="zh-CN" altLang="en-US" sz="2200" b="1" dirty="0"/>
              <a:t>能促进标准化工作。</a:t>
            </a:r>
            <a:endParaRPr lang="zh-CN" altLang="en-US" sz="2200" b="1" dirty="0"/>
          </a:p>
        </p:txBody>
      </p:sp>
      <p:sp>
        <p:nvSpPr>
          <p:cNvPr id="5" name="矩形 4"/>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31900" y="1214437"/>
            <a:ext cx="7127875" cy="258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7"/>
          <p:cNvSpPr>
            <a:spLocks noChangeArrowheads="1"/>
          </p:cNvSpPr>
          <p:nvPr/>
        </p:nvSpPr>
        <p:spPr bwMode="auto">
          <a:xfrm>
            <a:off x="164306" y="3909747"/>
            <a:ext cx="8779667"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buClr>
                <a:srgbClr val="C00000"/>
              </a:buClr>
              <a:buFont typeface="Wingdings" panose="05000000000000000000" pitchFamily="2" charset="2"/>
              <a:buChar char="n"/>
            </a:pPr>
            <a:r>
              <a:rPr lang="en-US" altLang="zh-CN" sz="2000" b="1" dirty="0">
                <a:solidFill>
                  <a:schemeClr val="tx1"/>
                </a:solidFill>
              </a:rPr>
              <a:t>TCP</a:t>
            </a:r>
            <a:r>
              <a:rPr lang="zh-CN" altLang="en-US" sz="2000" b="1" dirty="0">
                <a:solidFill>
                  <a:schemeClr val="tx1"/>
                </a:solidFill>
              </a:rPr>
              <a:t>和</a:t>
            </a:r>
            <a:r>
              <a:rPr lang="en-US" altLang="zh-CN" sz="2000" b="1" dirty="0">
                <a:solidFill>
                  <a:schemeClr val="tx1"/>
                </a:solidFill>
              </a:rPr>
              <a:t>IP</a:t>
            </a:r>
            <a:r>
              <a:rPr lang="zh-CN" altLang="en-US" sz="2000" b="1" dirty="0">
                <a:solidFill>
                  <a:schemeClr val="tx1"/>
                </a:solidFill>
              </a:rPr>
              <a:t>协议是协议集合中最核心的两个协议。</a:t>
            </a:r>
            <a:endParaRPr lang="en-US" altLang="zh-CN" sz="2000" b="1" dirty="0">
              <a:solidFill>
                <a:schemeClr val="tx1"/>
              </a:solidFill>
            </a:endParaRPr>
          </a:p>
          <a:p>
            <a:pPr algn="just">
              <a:lnSpc>
                <a:spcPct val="110000"/>
              </a:lnSpc>
              <a:spcBef>
                <a:spcPts val="600"/>
              </a:spcBef>
              <a:buClr>
                <a:srgbClr val="C00000"/>
              </a:buClr>
              <a:buFont typeface="Wingdings" panose="05000000000000000000" pitchFamily="2" charset="2"/>
              <a:buChar char="n"/>
            </a:pPr>
            <a:r>
              <a:rPr lang="en-US" altLang="zh-CN" sz="2000" b="1" dirty="0">
                <a:solidFill>
                  <a:srgbClr val="0000FF"/>
                </a:solidFill>
              </a:rPr>
              <a:t>IP</a:t>
            </a:r>
            <a:r>
              <a:rPr lang="zh-CN" altLang="en-US" sz="2000" b="1" dirty="0">
                <a:solidFill>
                  <a:srgbClr val="0000FF"/>
                </a:solidFill>
              </a:rPr>
              <a:t>协议</a:t>
            </a:r>
            <a:r>
              <a:rPr lang="zh-CN" altLang="en-US" sz="2000" b="1" dirty="0">
                <a:solidFill>
                  <a:schemeClr val="tx1"/>
                </a:solidFill>
              </a:rPr>
              <a:t>（</a:t>
            </a:r>
            <a:r>
              <a:rPr lang="zh-CN" altLang="en-US" sz="2000" b="1" dirty="0">
                <a:solidFill>
                  <a:srgbClr val="0000FF"/>
                </a:solidFill>
              </a:rPr>
              <a:t>网际协议</a:t>
            </a:r>
            <a:r>
              <a:rPr lang="zh-CN" altLang="en-US" sz="2000" b="1" dirty="0">
                <a:solidFill>
                  <a:schemeClr val="tx1"/>
                </a:solidFill>
              </a:rPr>
              <a:t>），定义了</a:t>
            </a:r>
            <a:r>
              <a:rPr lang="en-US" altLang="zh-CN" sz="2000" b="1" dirty="0">
                <a:solidFill>
                  <a:schemeClr val="tx1"/>
                </a:solidFill>
              </a:rPr>
              <a:t>IP</a:t>
            </a:r>
            <a:r>
              <a:rPr lang="zh-CN" altLang="en-US" sz="2000" b="1" dirty="0">
                <a:solidFill>
                  <a:schemeClr val="tx1"/>
                </a:solidFill>
              </a:rPr>
              <a:t>数据包的格式以及若干路由协议。</a:t>
            </a:r>
            <a:endParaRPr lang="en-US" altLang="zh-CN" sz="2000" b="1" dirty="0">
              <a:solidFill>
                <a:schemeClr val="tx1"/>
              </a:solidFill>
            </a:endParaRPr>
          </a:p>
          <a:p>
            <a:pPr algn="just">
              <a:lnSpc>
                <a:spcPct val="110000"/>
              </a:lnSpc>
              <a:spcBef>
                <a:spcPts val="600"/>
              </a:spcBef>
              <a:buClr>
                <a:srgbClr val="C00000"/>
              </a:buClr>
              <a:buFont typeface="Wingdings" panose="05000000000000000000" pitchFamily="2" charset="2"/>
              <a:buChar char="n"/>
            </a:pPr>
            <a:r>
              <a:rPr lang="en-US" altLang="zh-CN" sz="2000" b="1" dirty="0">
                <a:solidFill>
                  <a:srgbClr val="0000FF"/>
                </a:solidFill>
              </a:rPr>
              <a:t>TCP</a:t>
            </a:r>
            <a:r>
              <a:rPr lang="zh-CN" altLang="en-US" sz="2000" b="1" dirty="0">
                <a:solidFill>
                  <a:srgbClr val="0000FF"/>
                </a:solidFill>
              </a:rPr>
              <a:t>协议</a:t>
            </a:r>
            <a:r>
              <a:rPr lang="en-US" altLang="zh-CN" sz="2000" b="1" dirty="0">
                <a:solidFill>
                  <a:schemeClr val="tx1"/>
                </a:solidFill>
              </a:rPr>
              <a:t>(</a:t>
            </a:r>
            <a:r>
              <a:rPr lang="zh-CN" altLang="en-US" sz="2000" b="1" dirty="0">
                <a:solidFill>
                  <a:srgbClr val="0000FF"/>
                </a:solidFill>
              </a:rPr>
              <a:t>传输控制协议</a:t>
            </a:r>
            <a:r>
              <a:rPr lang="en-US" altLang="zh-CN" sz="2000" b="1" dirty="0">
                <a:solidFill>
                  <a:schemeClr val="tx1"/>
                </a:solidFill>
              </a:rPr>
              <a:t>)</a:t>
            </a:r>
            <a:r>
              <a:rPr lang="zh-CN" altLang="en-US" sz="2000" b="1" dirty="0">
                <a:solidFill>
                  <a:schemeClr val="tx1"/>
                </a:solidFill>
              </a:rPr>
              <a:t>通过对接收到的</a:t>
            </a:r>
            <a:r>
              <a:rPr lang="en-US" altLang="zh-CN" sz="2000" b="1" dirty="0">
                <a:solidFill>
                  <a:schemeClr val="tx1"/>
                </a:solidFill>
              </a:rPr>
              <a:t>IP</a:t>
            </a:r>
            <a:r>
              <a:rPr lang="zh-CN" altLang="en-US" sz="2000" b="1" dirty="0">
                <a:solidFill>
                  <a:schemeClr val="tx1"/>
                </a:solidFill>
              </a:rPr>
              <a:t>数据报提供差错校验、确认重传及流量控制等控制机制，</a:t>
            </a:r>
            <a:r>
              <a:rPr lang="zh-CN" altLang="en-US" sz="2000" b="1" dirty="0">
                <a:solidFill>
                  <a:srgbClr val="FF0000"/>
                </a:solidFill>
              </a:rPr>
              <a:t>实现端系统间的</a:t>
            </a:r>
            <a:r>
              <a:rPr lang="zh-CN" altLang="en-US" sz="2000" b="1" dirty="0" smtClean="0">
                <a:solidFill>
                  <a:srgbClr val="FF0000"/>
                </a:solidFill>
              </a:rPr>
              <a:t>可靠、</a:t>
            </a:r>
            <a:r>
              <a:rPr lang="zh-CN" altLang="en-US" sz="2000" b="1" dirty="0" smtClean="0">
                <a:solidFill>
                  <a:srgbClr val="FF0000"/>
                </a:solidFill>
              </a:rPr>
              <a:t>面向</a:t>
            </a:r>
            <a:r>
              <a:rPr lang="zh-CN" altLang="en-US" sz="2000" b="1" dirty="0">
                <a:solidFill>
                  <a:srgbClr val="FF0000"/>
                </a:solidFill>
              </a:rPr>
              <a:t>连接的</a:t>
            </a:r>
            <a:r>
              <a:rPr lang="zh-CN" altLang="en-US" sz="2000" b="1" dirty="0" smtClean="0">
                <a:solidFill>
                  <a:srgbClr val="FF0000"/>
                </a:solidFill>
              </a:rPr>
              <a:t>数据</a:t>
            </a:r>
            <a:r>
              <a:rPr lang="zh-CN" altLang="en-US" sz="2000" b="1" dirty="0">
                <a:solidFill>
                  <a:srgbClr val="FF0000"/>
                </a:solidFill>
              </a:rPr>
              <a:t>传输</a:t>
            </a:r>
            <a:r>
              <a:rPr lang="zh-CN" altLang="en-US" sz="2000" b="1" dirty="0">
                <a:solidFill>
                  <a:schemeClr val="tx1"/>
                </a:solidFill>
              </a:rPr>
              <a:t>，适用于</a:t>
            </a:r>
            <a:r>
              <a:rPr lang="zh-CN" altLang="en-US" sz="2000" b="1" dirty="0" smtClean="0">
                <a:solidFill>
                  <a:srgbClr val="C00000"/>
                </a:solidFill>
              </a:rPr>
              <a:t>可靠传输</a:t>
            </a:r>
            <a:r>
              <a:rPr lang="zh-CN" altLang="en-US" sz="2000" b="1" dirty="0">
                <a:solidFill>
                  <a:schemeClr val="tx1"/>
                </a:solidFill>
              </a:rPr>
              <a:t>的应用，</a:t>
            </a:r>
            <a:r>
              <a:rPr lang="zh-CN" altLang="en-US" sz="2000" b="1" dirty="0">
                <a:solidFill>
                  <a:srgbClr val="00B050"/>
                </a:solidFill>
              </a:rPr>
              <a:t>例如文件</a:t>
            </a:r>
            <a:r>
              <a:rPr lang="zh-CN" altLang="en-US" sz="2000" b="1" dirty="0" smtClean="0">
                <a:solidFill>
                  <a:srgbClr val="00B050"/>
                </a:solidFill>
              </a:rPr>
              <a:t>传输、网页浏览。</a:t>
            </a:r>
            <a:endParaRPr lang="en-US" altLang="zh-CN" sz="2000" b="1" dirty="0">
              <a:solidFill>
                <a:srgbClr val="00B050"/>
              </a:solidFill>
            </a:endParaRPr>
          </a:p>
          <a:p>
            <a:pPr algn="just">
              <a:lnSpc>
                <a:spcPct val="110000"/>
              </a:lnSpc>
              <a:spcBef>
                <a:spcPts val="600"/>
              </a:spcBef>
              <a:buClr>
                <a:srgbClr val="C00000"/>
              </a:buClr>
              <a:buFont typeface="Wingdings" panose="05000000000000000000" pitchFamily="2" charset="2"/>
              <a:buChar char="n"/>
            </a:pPr>
            <a:r>
              <a:rPr lang="en-US" altLang="zh-CN" sz="2000" b="1" dirty="0">
                <a:solidFill>
                  <a:srgbClr val="0000FF"/>
                </a:solidFill>
              </a:rPr>
              <a:t>UDP</a:t>
            </a:r>
            <a:r>
              <a:rPr lang="zh-CN" altLang="en-US" sz="2000" b="1" dirty="0">
                <a:solidFill>
                  <a:srgbClr val="0000FF"/>
                </a:solidFill>
              </a:rPr>
              <a:t>协议</a:t>
            </a:r>
            <a:r>
              <a:rPr lang="en-US" altLang="zh-CN" sz="2000" b="1" dirty="0">
                <a:solidFill>
                  <a:schemeClr val="tx1"/>
                </a:solidFill>
              </a:rPr>
              <a:t>(</a:t>
            </a:r>
            <a:r>
              <a:rPr lang="zh-CN" altLang="en-US" sz="2000" b="1" dirty="0">
                <a:solidFill>
                  <a:srgbClr val="0000FF"/>
                </a:solidFill>
              </a:rPr>
              <a:t>用户数据报协议</a:t>
            </a:r>
            <a:r>
              <a:rPr lang="en-US" altLang="zh-CN" sz="2000" b="1" dirty="0">
                <a:solidFill>
                  <a:schemeClr val="tx1"/>
                </a:solidFill>
              </a:rPr>
              <a:t>)</a:t>
            </a:r>
            <a:r>
              <a:rPr lang="zh-CN" altLang="en-US" sz="2000" b="1" dirty="0">
                <a:solidFill>
                  <a:schemeClr val="tx1"/>
                </a:solidFill>
              </a:rPr>
              <a:t>提供简单高效的无连接服务，只是将接收到的数据交给不同的网络应用程序，适用于</a:t>
            </a:r>
            <a:r>
              <a:rPr lang="zh-CN" altLang="en-US" sz="2000" b="1" dirty="0">
                <a:solidFill>
                  <a:srgbClr val="C00000"/>
                </a:solidFill>
              </a:rPr>
              <a:t>实时</a:t>
            </a:r>
            <a:r>
              <a:rPr lang="zh-CN" altLang="en-US" sz="2000" b="1" dirty="0">
                <a:solidFill>
                  <a:schemeClr val="tx1"/>
                </a:solidFill>
              </a:rPr>
              <a:t>应用，例如视频会议，</a:t>
            </a:r>
            <a:r>
              <a:rPr lang="en-US" altLang="zh-CN" sz="2000" b="1" dirty="0">
                <a:solidFill>
                  <a:schemeClr val="tx1"/>
                </a:solidFill>
              </a:rPr>
              <a:t>IP</a:t>
            </a:r>
            <a:r>
              <a:rPr lang="zh-CN" altLang="en-US" sz="2000" b="1" dirty="0">
                <a:solidFill>
                  <a:schemeClr val="tx1"/>
                </a:solidFill>
              </a:rPr>
              <a:t>电话。</a:t>
            </a:r>
            <a:endParaRPr lang="en-US" altLang="zh-CN" sz="2000" b="1" dirty="0">
              <a:solidFill>
                <a:schemeClr val="tx1"/>
              </a:solidFill>
            </a:endParaRPr>
          </a:p>
        </p:txBody>
      </p:sp>
      <p:sp>
        <p:nvSpPr>
          <p:cNvPr id="5" name="矩形 4"/>
          <p:cNvSpPr/>
          <p:nvPr/>
        </p:nvSpPr>
        <p:spPr>
          <a:xfrm>
            <a:off x="1187198" y="272533"/>
            <a:ext cx="3430747" cy="646331"/>
          </a:xfrm>
          <a:prstGeom prst="rect">
            <a:avLst/>
          </a:prstGeom>
        </p:spPr>
        <p:txBody>
          <a:bodyPr wrap="none">
            <a:spAutoFit/>
          </a:bodyPr>
          <a:lstStyle/>
          <a:p>
            <a:pPr algn="ctr" defTabSz="685800" eaLnBrk="0" hangingPunct="0">
              <a:defRPr/>
            </a:pPr>
            <a:r>
              <a:rPr lang="en-US" altLang="zh-CN" sz="3600" b="1" kern="0" dirty="0">
                <a:latin typeface="黑体" panose="02010609060101010101" pitchFamily="49" charset="-122"/>
                <a:ea typeface="黑体" panose="02010609060101010101" pitchFamily="49" charset="-122"/>
              </a:rPr>
              <a:t>5.4 </a:t>
            </a:r>
            <a:r>
              <a:rPr lang="zh-CN" altLang="en-US" sz="3600" b="1" kern="0" dirty="0">
                <a:latin typeface="黑体" panose="02010609060101010101" pitchFamily="49" charset="-122"/>
                <a:ea typeface="黑体" panose="02010609060101010101" pitchFamily="49" charset="-122"/>
              </a:rPr>
              <a:t>因特网基础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63416" y="2877541"/>
            <a:ext cx="6109776" cy="902726"/>
            <a:chOff x="3076803" y="2743200"/>
            <a:chExt cx="5264151" cy="685800"/>
          </a:xfrm>
        </p:grpSpPr>
        <p:grpSp>
          <p:nvGrpSpPr>
            <p:cNvPr id="4" name="Group 6"/>
            <p:cNvGrpSpPr/>
            <p:nvPr/>
          </p:nvGrpSpPr>
          <p:grpSpPr bwMode="auto">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grpSp>
        <p:sp>
          <p:nvSpPr>
            <p:cNvPr id="7" name="Text Box 9"/>
            <p:cNvSpPr txBox="1">
              <a:spLocks noChangeArrowheads="1"/>
            </p:cNvSpPr>
            <p:nvPr/>
          </p:nvSpPr>
          <p:spPr bwMode="black">
            <a:xfrm>
              <a:off x="3860525" y="2901505"/>
              <a:ext cx="4114800" cy="420872"/>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lvl="0" algn="ctr" eaLnBrk="0" hangingPunct="0">
                <a:defRPr/>
              </a:pPr>
              <a:r>
                <a:rPr lang="en-US" altLang="zh-CN" sz="3000" b="1" kern="0" dirty="0">
                  <a:solidFill>
                    <a:srgbClr val="FF0000"/>
                  </a:solidFill>
                  <a:latin typeface="黑体" panose="02010609060101010101" pitchFamily="49" charset="-122"/>
                  <a:ea typeface="黑体" panose="02010609060101010101" pitchFamily="49" charset="-122"/>
                </a:rPr>
                <a:t>5.5 </a:t>
              </a:r>
              <a:r>
                <a:rPr lang="zh-CN" altLang="zh-CN" sz="3000" b="1" kern="0" dirty="0">
                  <a:solidFill>
                    <a:srgbClr val="FF0000"/>
                  </a:solidFill>
                  <a:latin typeface="黑体" panose="02010609060101010101" pitchFamily="49" charset="-122"/>
                  <a:ea typeface="黑体" panose="02010609060101010101" pitchFamily="49" charset="-122"/>
                </a:rPr>
                <a:t>网络安全</a:t>
              </a:r>
              <a:r>
                <a:rPr lang="zh-CN" altLang="en-US" sz="3000" b="1" kern="0" dirty="0">
                  <a:solidFill>
                    <a:srgbClr val="FF0000"/>
                  </a:solidFill>
                  <a:latin typeface="黑体" panose="02010609060101010101" pitchFamily="49" charset="-122"/>
                  <a:ea typeface="黑体" panose="02010609060101010101" pitchFamily="49" charset="-122"/>
                </a:rPr>
                <a:t>基础</a:t>
              </a:r>
              <a:endParaRPr lang="en-US" altLang="zh-CN" sz="3000" b="1" kern="0"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800"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defTabSz="685800">
                <a:defRPr/>
              </a:pPr>
              <a:endParaRPr lang="zh-CN" altLang="en-US" sz="3000" kern="0">
                <a:solidFill>
                  <a:sysClr val="windowText" lastClr="000000"/>
                </a:solidFill>
                <a:latin typeface="等线" panose="02010600030101010101" charset="-122"/>
                <a:ea typeface="等线" panose="02010600030101010101" charset="-122"/>
              </a:endParaRPr>
            </a:p>
          </p:txBody>
        </p:sp>
        <p:sp>
          <p:nvSpPr>
            <p:cNvPr id="9" name="Text Box 19"/>
            <p:cNvSpPr txBox="1">
              <a:spLocks noChangeArrowheads="1"/>
            </p:cNvSpPr>
            <p:nvPr/>
          </p:nvSpPr>
          <p:spPr bwMode="black">
            <a:xfrm>
              <a:off x="3328215" y="2841625"/>
              <a:ext cx="159163" cy="420872"/>
            </a:xfrm>
            <a:prstGeom prst="rect">
              <a:avLst/>
            </a:prstGeom>
            <a:noFill/>
            <a:ln w="9525" algn="ctr">
              <a:noFill/>
              <a:miter lim="800000"/>
            </a:ln>
            <a:effectLst/>
          </p:spPr>
          <p:txBody>
            <a:bodyPr wrap="none">
              <a:spAutoFit/>
            </a:bodyPr>
            <a:lstStyle/>
            <a:p>
              <a:pPr algn="ctr" defTabSz="685800" eaLnBrk="0" hangingPunct="0">
                <a:defRPr/>
              </a:pPr>
              <a:endParaRPr lang="en-US" altLang="zh-CN" sz="3000" b="1" kern="0" dirty="0">
                <a:solidFill>
                  <a:srgbClr val="FFFFFF"/>
                </a:solidFill>
                <a:latin typeface="等线" panose="02010600030101010101"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3"/>
          <p:cNvGrpSpPr/>
          <p:nvPr/>
        </p:nvGrpSpPr>
        <p:grpSpPr bwMode="auto">
          <a:xfrm>
            <a:off x="90516" y="1641596"/>
            <a:ext cx="2812173" cy="625078"/>
            <a:chOff x="3505200" y="762000"/>
            <a:chExt cx="3810000" cy="834168"/>
          </a:xfrm>
        </p:grpSpPr>
        <p:sp>
          <p:nvSpPr>
            <p:cNvPr id="4" name="五边形 2"/>
            <p:cNvSpPr/>
            <p:nvPr/>
          </p:nvSpPr>
          <p:spPr bwMode="auto">
            <a:xfrm>
              <a:off x="3505200" y="762000"/>
              <a:ext cx="3810000" cy="834168"/>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p>
              <a:pPr algn="ctr" fontAlgn="ctr">
                <a:lnSpc>
                  <a:spcPct val="160000"/>
                </a:lnSpc>
                <a:buClr>
                  <a:srgbClr val="FF0000"/>
                </a:buClr>
                <a:buSzPct val="70000"/>
                <a:buFont typeface="Wingdings" panose="05000000000000000000" pitchFamily="2" charset="2"/>
                <a:buChar char="u"/>
                <a:defRPr/>
              </a:pPr>
              <a:endParaRPr lang="zh-CN" altLang="en-US" sz="1200" dirty="0">
                <a:solidFill>
                  <a:schemeClr val="bg1"/>
                </a:solidFill>
                <a:latin typeface="微软雅黑" panose="020B0503020204020204" charset="-122"/>
                <a:ea typeface="微软雅黑" panose="020B0503020204020204" charset="-122"/>
              </a:endParaRPr>
            </a:p>
          </p:txBody>
        </p:sp>
        <p:sp>
          <p:nvSpPr>
            <p:cNvPr id="5" name="TextBox 22"/>
            <p:cNvSpPr txBox="1">
              <a:spLocks noChangeArrowheads="1"/>
            </p:cNvSpPr>
            <p:nvPr/>
          </p:nvSpPr>
          <p:spPr bwMode="auto">
            <a:xfrm>
              <a:off x="3505201" y="781050"/>
              <a:ext cx="2525411" cy="81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dist">
                <a:lnSpc>
                  <a:spcPct val="160000"/>
                </a:lnSpc>
                <a:spcBef>
                  <a:spcPct val="0"/>
                </a:spcBef>
                <a:buNone/>
              </a:pPr>
              <a:r>
                <a:rPr kumimoji="1" lang="zh-CN" altLang="en-US" sz="2100" b="1" dirty="0">
                  <a:solidFill>
                    <a:schemeClr val="bg1"/>
                  </a:solidFill>
                  <a:latin typeface="微软雅黑" panose="020B0503020204020204" charset="-122"/>
                  <a:ea typeface="微软雅黑" panose="020B0503020204020204" charset="-122"/>
                </a:rPr>
                <a:t>网络安全</a:t>
              </a:r>
              <a:endParaRPr kumimoji="1" lang="zh-CN" altLang="en-US" sz="2100" b="1" dirty="0">
                <a:solidFill>
                  <a:schemeClr val="bg1"/>
                </a:solidFill>
                <a:latin typeface="微软雅黑" panose="020B0503020204020204" charset="-122"/>
                <a:ea typeface="微软雅黑" panose="020B0503020204020204" charset="-122"/>
              </a:endParaRPr>
            </a:p>
          </p:txBody>
        </p:sp>
      </p:grpSp>
      <p:sp>
        <p:nvSpPr>
          <p:cNvPr id="6" name="AutoShape 23"/>
          <p:cNvSpPr>
            <a:spLocks noChangeArrowheads="1"/>
          </p:cNvSpPr>
          <p:nvPr/>
        </p:nvSpPr>
        <p:spPr bwMode="auto">
          <a:xfrm>
            <a:off x="486953" y="2590544"/>
            <a:ext cx="3898701" cy="573286"/>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buClr>
                <a:schemeClr val="hlink"/>
              </a:buClr>
              <a:buSzPct val="75000"/>
              <a:defRPr/>
            </a:pPr>
            <a:r>
              <a:rPr lang="en-US" altLang="zh-CN"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、网络安全的含义</a:t>
            </a:r>
            <a:endPar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 name="Text Box 9"/>
          <p:cNvSpPr txBox="1">
            <a:spLocks noChangeArrowheads="1"/>
          </p:cNvSpPr>
          <p:nvPr/>
        </p:nvSpPr>
        <p:spPr bwMode="auto">
          <a:xfrm>
            <a:off x="486953" y="3355642"/>
            <a:ext cx="7994108" cy="1404938"/>
          </a:xfrm>
          <a:prstGeom prst="rect">
            <a:avLst/>
          </a:prstGeom>
          <a:solidFill>
            <a:srgbClr val="333399"/>
          </a:solidFill>
          <a:ln w="9525" algn="ctr">
            <a:solidFill>
              <a:srgbClr val="006699"/>
            </a:solidFill>
            <a:miter lim="800000"/>
          </a:ln>
          <a:effectLst>
            <a:outerShdw dist="107763" dir="18900000" algn="ctr" rotWithShape="0">
              <a:srgbClr val="808080">
                <a:alpha val="50000"/>
              </a:srgbClr>
            </a:outerShdw>
          </a:effectLst>
        </p:spPr>
        <p:txBody>
          <a:bodyPr anchor="ctr"/>
          <a:lstStyle>
            <a:lvl1pPr marL="838200" indent="-838200" algn="l" fontAlgn="base">
              <a:spcBef>
                <a:spcPct val="0"/>
              </a:spcBef>
              <a:defRPr>
                <a:solidFill>
                  <a:schemeClr val="tx1"/>
                </a:solidFill>
                <a:latin typeface="Arial" panose="020B0604020202020204" pitchFamily="34" charset="0"/>
                <a:ea typeface="宋体" panose="02010600030101010101" pitchFamily="2" charset="-122"/>
              </a:defRPr>
            </a:lvl1pPr>
            <a:lvl2pPr marL="838200" indent="-838200" algn="l" fontAlgn="base">
              <a:spcBef>
                <a:spcPct val="0"/>
              </a:spcBef>
              <a:defRPr>
                <a:solidFill>
                  <a:schemeClr val="tx1"/>
                </a:solidFill>
                <a:latin typeface="Arial" panose="020B0604020202020204" pitchFamily="34" charset="0"/>
                <a:ea typeface="宋体" panose="02010600030101010101" pitchFamily="2" charset="-122"/>
              </a:defRPr>
            </a:lvl2pPr>
            <a:lvl3pPr marL="838200" indent="-838200" algn="l" fontAlgn="base">
              <a:spcBef>
                <a:spcPct val="0"/>
              </a:spcBef>
              <a:defRPr>
                <a:solidFill>
                  <a:schemeClr val="tx1"/>
                </a:solidFill>
                <a:latin typeface="Arial" panose="020B0604020202020204" pitchFamily="34" charset="0"/>
                <a:ea typeface="宋体" panose="02010600030101010101" pitchFamily="2" charset="-122"/>
              </a:defRPr>
            </a:lvl3pPr>
            <a:lvl4pPr marL="838200" indent="-838200" algn="l" fontAlgn="base">
              <a:spcBef>
                <a:spcPct val="0"/>
              </a:spcBef>
              <a:defRPr>
                <a:solidFill>
                  <a:schemeClr val="tx1"/>
                </a:solidFill>
                <a:latin typeface="Arial" panose="020B0604020202020204" pitchFamily="34" charset="0"/>
                <a:ea typeface="宋体" panose="02010600030101010101" pitchFamily="2" charset="-122"/>
              </a:defRPr>
            </a:lvl4pPr>
            <a:lvl5pPr marL="838200" indent="-838200" algn="l" fontAlgn="base">
              <a:spcBef>
                <a:spcPct val="0"/>
              </a:spcBef>
              <a:defRPr>
                <a:solidFill>
                  <a:schemeClr val="tx1"/>
                </a:solidFill>
                <a:latin typeface="Arial" panose="020B0604020202020204" pitchFamily="34" charset="0"/>
                <a:ea typeface="宋体" panose="02010600030101010101" pitchFamily="2" charset="-122"/>
              </a:defRPr>
            </a:lvl5pPr>
            <a:lvl6pPr marL="12954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17526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2098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2667000" indent="-838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18745" indent="0" algn="just">
              <a:lnSpc>
                <a:spcPct val="120000"/>
              </a:lnSpc>
              <a:spcBef>
                <a:spcPct val="20000"/>
              </a:spcBef>
              <a:defRPr/>
            </a:pPr>
            <a:r>
              <a:rPr lang="zh-CN" altLang="en-US" sz="2200" b="1" dirty="0">
                <a:solidFill>
                  <a:schemeClr val="bg1"/>
                </a:solidFill>
                <a:effectLst>
                  <a:outerShdw blurRad="38100" dist="38100" dir="2700000" algn="tl">
                    <a:srgbClr val="000000"/>
                  </a:outerShdw>
                </a:effectLst>
                <a:latin typeface="+mn-ea"/>
                <a:ea typeface="+mn-ea"/>
              </a:rPr>
              <a:t>网络安全是指网络系统的硬件、软件及系统中的数据受到保护，不因偶然或恶意的原因而遭受到破坏、更改、泄露，系统连续、可靠、正常地运行，网络服务不中断。</a:t>
            </a:r>
            <a:endParaRPr lang="zh-CN" altLang="en-US" sz="2200" b="1" dirty="0">
              <a:solidFill>
                <a:schemeClr val="bg1"/>
              </a:solidFill>
              <a:effectLst>
                <a:outerShdw blurRad="38100" dist="38100" dir="2700000" algn="tl">
                  <a:srgbClr val="000000"/>
                </a:outerShdw>
              </a:effectLst>
              <a:latin typeface="+mn-ea"/>
              <a:ea typeface="+mn-ea"/>
            </a:endParaRPr>
          </a:p>
        </p:txBody>
      </p:sp>
      <p:sp>
        <p:nvSpPr>
          <p:cNvPr id="8" name="TextBox 7"/>
          <p:cNvSpPr txBox="1">
            <a:spLocks noChangeArrowheads="1"/>
          </p:cNvSpPr>
          <p:nvPr/>
        </p:nvSpPr>
        <p:spPr bwMode="auto">
          <a:xfrm>
            <a:off x="486953" y="5174756"/>
            <a:ext cx="7994108" cy="85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808355">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eaLnBrk="1" hangingPunct="1">
              <a:lnSpc>
                <a:spcPct val="120000"/>
              </a:lnSpc>
            </a:pPr>
            <a:r>
              <a:rPr lang="zh-CN" altLang="zh-CN" sz="2200" b="1" dirty="0">
                <a:latin typeface="宋体" panose="02010600030101010101" pitchFamily="2" charset="-122"/>
                <a:ea typeface="宋体" panose="02010600030101010101" pitchFamily="2" charset="-122"/>
                <a:cs typeface="Times New Roman" panose="02020603050405020304" pitchFamily="18" charset="0"/>
              </a:rPr>
              <a:t>从广义来说，凡是涉及网络上信息的保密性、完整性、可用性、可控性的相关技术和理论都是网络安全的研究领域。</a:t>
            </a:r>
            <a:endParaRPr lang="zh-CN" altLang="en-US" sz="22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7"/>
          <p:cNvSpPr>
            <a:spLocks noChangeArrowheads="1"/>
          </p:cNvSpPr>
          <p:nvPr/>
        </p:nvSpPr>
        <p:spPr bwMode="auto">
          <a:xfrm>
            <a:off x="664032" y="1750734"/>
            <a:ext cx="2376065" cy="627534"/>
          </a:xfrm>
          <a:prstGeom prst="flowChartDocument">
            <a:avLst/>
          </a:prstGeom>
          <a:solidFill>
            <a:schemeClr val="accent5">
              <a:lumMod val="40000"/>
              <a:lumOff val="60000"/>
            </a:schemeClr>
          </a:solidFill>
          <a:ln w="38100" algn="ctr">
            <a:solidFill>
              <a:schemeClr val="accent6"/>
            </a:solidFill>
            <a:miter lim="800000"/>
          </a:ln>
          <a:effectLst/>
        </p:spPr>
        <p:txBody>
          <a:bodyPr wrap="none" anchor="ctr"/>
          <a:lstStyle/>
          <a:p>
            <a:pPr algn="dist"/>
            <a:r>
              <a:rPr lang="zh-CN" altLang="en-US" sz="2600" b="1" dirty="0">
                <a:solidFill>
                  <a:srgbClr val="0000CC"/>
                </a:solidFill>
                <a:ea typeface="楷体" panose="02010609060101010101" pitchFamily="49" charset="-122"/>
              </a:rPr>
              <a:t>网络安全措施</a:t>
            </a:r>
            <a:endParaRPr lang="zh-CN" altLang="en-US" sz="2600" b="1" dirty="0">
              <a:solidFill>
                <a:srgbClr val="0000CC"/>
              </a:solidFill>
              <a:ea typeface="楷体" panose="02010609060101010101" pitchFamily="49" charset="-122"/>
            </a:endParaRPr>
          </a:p>
        </p:txBody>
      </p:sp>
      <p:sp>
        <p:nvSpPr>
          <p:cNvPr id="5" name="TextBox 4"/>
          <p:cNvSpPr txBox="1"/>
          <p:nvPr/>
        </p:nvSpPr>
        <p:spPr>
          <a:xfrm>
            <a:off x="493380" y="2914267"/>
            <a:ext cx="8078297" cy="1421928"/>
          </a:xfrm>
          <a:prstGeom prst="rect">
            <a:avLst/>
          </a:prstGeom>
          <a:noFill/>
          <a:ln w="9525">
            <a:noFill/>
            <a:miter lim="800000"/>
          </a:ln>
          <a:effectLst/>
        </p:spPr>
        <p:txBody>
          <a:bodyPr wrap="square">
            <a:spAutoFit/>
          </a:bodyPr>
          <a:lstStyle/>
          <a:p>
            <a:pPr indent="535940" algn="just">
              <a:lnSpc>
                <a:spcPct val="120000"/>
              </a:lnSpc>
            </a:pPr>
            <a:r>
              <a:rPr lang="zh-CN" altLang="en-US" sz="2400" b="1" dirty="0">
                <a:latin typeface="+mn-ea"/>
              </a:rPr>
              <a:t>网络安全技术致力于解决如何有效进行介入控制，以及如何保证数据传输的安全性等问题，主要包括</a:t>
            </a:r>
            <a:r>
              <a:rPr lang="zh-CN" altLang="en-US" sz="2400" b="1" dirty="0">
                <a:solidFill>
                  <a:srgbClr val="C00000"/>
                </a:solidFill>
                <a:latin typeface="+mn-ea"/>
              </a:rPr>
              <a:t>数据加密技术、认证技术、数字签名技术、</a:t>
            </a:r>
            <a:r>
              <a:rPr lang="en-US" altLang="zh-CN" sz="2400" b="1" dirty="0">
                <a:solidFill>
                  <a:srgbClr val="C00000"/>
                </a:solidFill>
                <a:latin typeface="+mn-ea"/>
              </a:rPr>
              <a:t>SSL</a:t>
            </a:r>
            <a:r>
              <a:rPr lang="zh-CN" altLang="en-US" sz="2400" b="1" dirty="0">
                <a:solidFill>
                  <a:srgbClr val="C00000"/>
                </a:solidFill>
                <a:latin typeface="+mn-ea"/>
              </a:rPr>
              <a:t>技术、防火墙技术等</a:t>
            </a:r>
            <a:r>
              <a:rPr lang="zh-CN" altLang="en-US" sz="2400" b="1" dirty="0">
                <a:latin typeface="+mn-ea"/>
              </a:rPr>
              <a:t>。</a:t>
            </a:r>
            <a:endParaRPr lang="en-US" altLang="zh-CN" sz="2400" b="1" dirty="0">
              <a:latin typeface="+mn-ea"/>
            </a:endParaRPr>
          </a:p>
        </p:txBody>
      </p:sp>
      <p:sp>
        <p:nvSpPr>
          <p:cNvPr id="6" name="矩形 5"/>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06475" y="1912938"/>
            <a:ext cx="9302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74650" y="2132013"/>
            <a:ext cx="1011238" cy="460375"/>
          </a:xfrm>
          <a:prstGeom prst="rect">
            <a:avLst/>
          </a:prstGeom>
          <a:noFill/>
        </p:spPr>
        <p:txBody>
          <a:bodyPr>
            <a:spAutoFit/>
          </a:bodyPr>
          <a:lstStyle/>
          <a:p>
            <a:pPr algn="ctr">
              <a:defRPr/>
            </a:pPr>
            <a:r>
              <a:rPr lang="en-US" altLang="zh-CN" sz="2400" b="1" dirty="0">
                <a:latin typeface="+mn-lt"/>
              </a:rPr>
              <a:t>A</a:t>
            </a:r>
            <a:endParaRPr lang="zh-CN" altLang="en-US" sz="2400" b="1" dirty="0">
              <a:latin typeface="+mn-lt"/>
            </a:endParaRPr>
          </a:p>
        </p:txBody>
      </p:sp>
      <p:pic>
        <p:nvPicPr>
          <p:cNvPr id="2662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6088" y="1838325"/>
            <a:ext cx="9255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7218363" y="2105025"/>
            <a:ext cx="1524000" cy="461963"/>
          </a:xfrm>
          <a:prstGeom prst="rect">
            <a:avLst/>
          </a:prstGeom>
          <a:noFill/>
        </p:spPr>
        <p:txBody>
          <a:bodyPr>
            <a:spAutoFit/>
          </a:bodyPr>
          <a:lstStyle/>
          <a:p>
            <a:pPr algn="ctr">
              <a:defRPr/>
            </a:pPr>
            <a:r>
              <a:rPr lang="en-US" altLang="zh-CN" sz="2400" b="1" dirty="0">
                <a:latin typeface="+mn-lt"/>
              </a:rPr>
              <a:t>B</a:t>
            </a:r>
            <a:endParaRPr lang="zh-CN" altLang="en-US" sz="2400" b="1" dirty="0">
              <a:latin typeface="+mn-lt"/>
            </a:endParaRPr>
          </a:p>
        </p:txBody>
      </p:sp>
      <p:sp>
        <p:nvSpPr>
          <p:cNvPr id="6" name="文本框 5"/>
          <p:cNvSpPr txBox="1">
            <a:spLocks noChangeArrowheads="1"/>
          </p:cNvSpPr>
          <p:nvPr/>
        </p:nvSpPr>
        <p:spPr bwMode="auto">
          <a:xfrm>
            <a:off x="1122363" y="3078163"/>
            <a:ext cx="927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ct val="0"/>
              </a:spcBef>
              <a:buClrTx/>
              <a:buFontTx/>
              <a:buNone/>
            </a:pPr>
            <a:r>
              <a:rPr lang="zh-CN" altLang="en-US" sz="2200" b="1">
                <a:solidFill>
                  <a:srgbClr val="0303BD"/>
                </a:solidFill>
                <a:latin typeface="Century Gothic" panose="020B0502020202020204" pitchFamily="34" charset="0"/>
              </a:rPr>
              <a:t>明文</a:t>
            </a:r>
            <a:endParaRPr lang="zh-CN" altLang="en-US" sz="2200" b="1">
              <a:solidFill>
                <a:srgbClr val="0303BD"/>
              </a:solidFill>
              <a:latin typeface="Century Gothic" panose="020B0502020202020204" pitchFamily="34" charset="0"/>
            </a:endParaRPr>
          </a:p>
        </p:txBody>
      </p:sp>
      <p:cxnSp>
        <p:nvCxnSpPr>
          <p:cNvPr id="10" name="直接箭头连接符 9"/>
          <p:cNvCxnSpPr/>
          <p:nvPr/>
        </p:nvCxnSpPr>
        <p:spPr>
          <a:xfrm>
            <a:off x="1162050" y="3540125"/>
            <a:ext cx="1260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422525" y="3078163"/>
            <a:ext cx="1222375" cy="7699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a:spLocks noChangeArrowheads="1"/>
          </p:cNvSpPr>
          <p:nvPr/>
        </p:nvSpPr>
        <p:spPr bwMode="auto">
          <a:xfrm>
            <a:off x="2654300" y="3078163"/>
            <a:ext cx="933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chemeClr val="tx1"/>
                </a:solidFill>
                <a:latin typeface="Century Gothic" panose="020B0502020202020204" pitchFamily="34" charset="0"/>
              </a:rPr>
              <a:t>加密算法</a:t>
            </a:r>
            <a:endParaRPr lang="zh-CN" altLang="en-US" sz="2200" b="1">
              <a:solidFill>
                <a:schemeClr val="tx1"/>
              </a:solidFill>
              <a:latin typeface="Century Gothic" panose="020B0502020202020204" pitchFamily="34" charset="0"/>
            </a:endParaRPr>
          </a:p>
        </p:txBody>
      </p:sp>
      <p:sp>
        <p:nvSpPr>
          <p:cNvPr id="15" name="矩形 14"/>
          <p:cNvSpPr/>
          <p:nvPr/>
        </p:nvSpPr>
        <p:spPr>
          <a:xfrm>
            <a:off x="5303838" y="3049588"/>
            <a:ext cx="1222375" cy="7985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文本框 15"/>
          <p:cNvSpPr txBox="1">
            <a:spLocks noChangeArrowheads="1"/>
          </p:cNvSpPr>
          <p:nvPr/>
        </p:nvSpPr>
        <p:spPr bwMode="auto">
          <a:xfrm>
            <a:off x="5538788" y="3078163"/>
            <a:ext cx="933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chemeClr val="tx1"/>
                </a:solidFill>
                <a:latin typeface="Century Gothic" panose="020B0502020202020204" pitchFamily="34" charset="0"/>
              </a:rPr>
              <a:t>解密算法</a:t>
            </a:r>
            <a:endParaRPr lang="zh-CN" altLang="en-US" sz="2200" b="1" dirty="0">
              <a:solidFill>
                <a:schemeClr val="tx1"/>
              </a:solidFill>
              <a:latin typeface="Century Gothic" panose="020B0502020202020204" pitchFamily="34" charset="0"/>
            </a:endParaRPr>
          </a:p>
        </p:txBody>
      </p:sp>
      <p:sp>
        <p:nvSpPr>
          <p:cNvPr id="17" name="文本框 16"/>
          <p:cNvSpPr txBox="1">
            <a:spLocks noChangeArrowheads="1"/>
          </p:cNvSpPr>
          <p:nvPr/>
        </p:nvSpPr>
        <p:spPr bwMode="auto">
          <a:xfrm>
            <a:off x="3968750" y="3078163"/>
            <a:ext cx="925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ct val="0"/>
              </a:spcBef>
              <a:buClrTx/>
              <a:buFontTx/>
              <a:buNone/>
            </a:pPr>
            <a:r>
              <a:rPr lang="zh-CN" altLang="en-US" sz="2200" b="1">
                <a:solidFill>
                  <a:srgbClr val="0303BD"/>
                </a:solidFill>
                <a:latin typeface="Century Gothic" panose="020B0502020202020204" pitchFamily="34" charset="0"/>
              </a:rPr>
              <a:t>密文</a:t>
            </a:r>
            <a:endParaRPr lang="zh-CN" altLang="en-US" sz="2200" b="1">
              <a:solidFill>
                <a:srgbClr val="0303BD"/>
              </a:solidFill>
              <a:latin typeface="Century Gothic" panose="020B0502020202020204" pitchFamily="34" charset="0"/>
            </a:endParaRPr>
          </a:p>
        </p:txBody>
      </p:sp>
      <p:cxnSp>
        <p:nvCxnSpPr>
          <p:cNvPr id="18" name="直接箭头连接符 17"/>
          <p:cNvCxnSpPr/>
          <p:nvPr/>
        </p:nvCxnSpPr>
        <p:spPr>
          <a:xfrm>
            <a:off x="3698875" y="3540125"/>
            <a:ext cx="15509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a:spLocks noChangeArrowheads="1"/>
          </p:cNvSpPr>
          <p:nvPr/>
        </p:nvSpPr>
        <p:spPr bwMode="auto">
          <a:xfrm>
            <a:off x="6662738" y="3078163"/>
            <a:ext cx="925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ct val="0"/>
              </a:spcBef>
              <a:buClrTx/>
              <a:buFontTx/>
              <a:buNone/>
            </a:pPr>
            <a:r>
              <a:rPr lang="zh-CN" altLang="en-US" sz="2200" b="1">
                <a:solidFill>
                  <a:srgbClr val="0303BD"/>
                </a:solidFill>
                <a:latin typeface="Century Gothic" panose="020B0502020202020204" pitchFamily="34" charset="0"/>
              </a:rPr>
              <a:t>明文</a:t>
            </a:r>
            <a:endParaRPr lang="zh-CN" altLang="en-US" sz="2200" b="1">
              <a:solidFill>
                <a:srgbClr val="0303BD"/>
              </a:solidFill>
              <a:latin typeface="Century Gothic" panose="020B0502020202020204" pitchFamily="34" charset="0"/>
            </a:endParaRPr>
          </a:p>
        </p:txBody>
      </p:sp>
      <p:cxnSp>
        <p:nvCxnSpPr>
          <p:cNvPr id="23" name="直接箭头连接符 22"/>
          <p:cNvCxnSpPr/>
          <p:nvPr/>
        </p:nvCxnSpPr>
        <p:spPr>
          <a:xfrm>
            <a:off x="6526213" y="3540125"/>
            <a:ext cx="1327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600325" y="2105025"/>
            <a:ext cx="0" cy="1000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62238" y="2220913"/>
            <a:ext cx="1250950" cy="768350"/>
          </a:xfrm>
          <a:prstGeom prst="rect">
            <a:avLst/>
          </a:prstGeom>
          <a:noFill/>
        </p:spPr>
        <p:txBody>
          <a:bodyPr>
            <a:spAutoFit/>
          </a:bodyPr>
          <a:lstStyle/>
          <a:p>
            <a:pPr>
              <a:defRPr/>
            </a:pPr>
            <a:r>
              <a:rPr lang="en-US" altLang="zh-CN" sz="2200" b="1" dirty="0">
                <a:solidFill>
                  <a:srgbClr val="C00000"/>
                </a:solidFill>
                <a:latin typeface="+mn-ea"/>
              </a:rPr>
              <a:t>A</a:t>
            </a:r>
            <a:r>
              <a:rPr lang="zh-CN" altLang="en-US" sz="2200" b="1" dirty="0">
                <a:solidFill>
                  <a:srgbClr val="C00000"/>
                </a:solidFill>
                <a:latin typeface="+mn-ea"/>
              </a:rPr>
              <a:t>的加密密钥</a:t>
            </a:r>
            <a:r>
              <a:rPr lang="en-US" altLang="zh-CN" sz="2200" b="1" dirty="0">
                <a:solidFill>
                  <a:srgbClr val="C00000"/>
                </a:solidFill>
                <a:latin typeface="+mn-ea"/>
              </a:rPr>
              <a:t>K</a:t>
            </a:r>
            <a:r>
              <a:rPr lang="en-US" altLang="zh-CN" sz="2200" b="1" baseline="-25000" dirty="0">
                <a:solidFill>
                  <a:srgbClr val="C00000"/>
                </a:solidFill>
                <a:latin typeface="+mn-ea"/>
              </a:rPr>
              <a:t>A</a:t>
            </a:r>
            <a:endParaRPr lang="zh-CN" altLang="en-US" sz="2200" b="1" baseline="-25000" dirty="0">
              <a:solidFill>
                <a:srgbClr val="C00000"/>
              </a:solidFill>
              <a:latin typeface="+mn-ea"/>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876425"/>
            <a:ext cx="1095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箭头连接符 28"/>
          <p:cNvCxnSpPr/>
          <p:nvPr/>
        </p:nvCxnSpPr>
        <p:spPr>
          <a:xfrm>
            <a:off x="6396038" y="2063750"/>
            <a:ext cx="0" cy="1000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218113" y="2162175"/>
            <a:ext cx="1196975" cy="769938"/>
          </a:xfrm>
          <a:prstGeom prst="rect">
            <a:avLst/>
          </a:prstGeom>
          <a:noFill/>
        </p:spPr>
        <p:txBody>
          <a:bodyPr>
            <a:spAutoFit/>
          </a:bodyPr>
          <a:lstStyle/>
          <a:p>
            <a:pPr>
              <a:defRPr/>
            </a:pPr>
            <a:r>
              <a:rPr lang="en-US" altLang="zh-CN" sz="2200" b="1" dirty="0">
                <a:solidFill>
                  <a:srgbClr val="C00000"/>
                </a:solidFill>
                <a:latin typeface="+mn-ea"/>
              </a:rPr>
              <a:t>B</a:t>
            </a:r>
            <a:r>
              <a:rPr lang="zh-CN" altLang="en-US" sz="2200" b="1" dirty="0">
                <a:solidFill>
                  <a:srgbClr val="C00000"/>
                </a:solidFill>
                <a:latin typeface="+mn-ea"/>
              </a:rPr>
              <a:t>的解密密钥</a:t>
            </a:r>
            <a:r>
              <a:rPr lang="en-US" altLang="zh-CN" sz="2200" b="1" dirty="0">
                <a:solidFill>
                  <a:srgbClr val="C00000"/>
                </a:solidFill>
                <a:latin typeface="+mn-ea"/>
              </a:rPr>
              <a:t>K</a:t>
            </a:r>
            <a:r>
              <a:rPr lang="en-US" altLang="zh-CN" sz="2200" b="1" baseline="-25000" dirty="0">
                <a:solidFill>
                  <a:srgbClr val="C00000"/>
                </a:solidFill>
                <a:latin typeface="+mn-ea"/>
              </a:rPr>
              <a:t>B</a:t>
            </a:r>
            <a:endParaRPr lang="zh-CN" altLang="en-US" sz="2200" b="1" baseline="-25000" dirty="0">
              <a:solidFill>
                <a:srgbClr val="C00000"/>
              </a:solidFill>
              <a:latin typeface="+mn-ea"/>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1988" y="1844675"/>
            <a:ext cx="1095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819150" y="5142904"/>
            <a:ext cx="7224712" cy="1331518"/>
          </a:xfrm>
          <a:prstGeom prst="rect">
            <a:avLst/>
          </a:prstGeom>
          <a:noFill/>
        </p:spPr>
        <p:txBody>
          <a:bodyPr>
            <a:spAutoFit/>
          </a:bodyPr>
          <a:lstStyle/>
          <a:p>
            <a:pPr algn="just">
              <a:lnSpc>
                <a:spcPct val="110000"/>
              </a:lnSpc>
              <a:spcBef>
                <a:spcPts val="600"/>
              </a:spcBef>
              <a:defRPr/>
            </a:pPr>
            <a:r>
              <a:rPr lang="en-US" altLang="zh-CN" sz="2200" b="1" dirty="0">
                <a:latin typeface="+mn-lt"/>
              </a:rPr>
              <a:t>m</a:t>
            </a:r>
            <a:r>
              <a:rPr lang="zh-CN" altLang="en-US" sz="2200" b="1" dirty="0">
                <a:latin typeface="+mn-lt"/>
              </a:rPr>
              <a:t>： 明文</a:t>
            </a:r>
            <a:endParaRPr lang="en-US" altLang="zh-CN" sz="2200" b="1" dirty="0">
              <a:latin typeface="+mn-lt"/>
            </a:endParaRPr>
          </a:p>
          <a:p>
            <a:pPr algn="just">
              <a:lnSpc>
                <a:spcPct val="110000"/>
              </a:lnSpc>
              <a:spcBef>
                <a:spcPts val="600"/>
              </a:spcBef>
              <a:defRPr/>
            </a:pPr>
            <a:r>
              <a:rPr lang="en-US" altLang="zh-CN" sz="2200" b="1" dirty="0">
                <a:latin typeface="+mn-lt"/>
              </a:rPr>
              <a:t>K</a:t>
            </a:r>
            <a:r>
              <a:rPr lang="en-US" altLang="zh-CN" sz="2200" b="1" baseline="-25000" dirty="0">
                <a:latin typeface="+mn-lt"/>
              </a:rPr>
              <a:t>A</a:t>
            </a:r>
            <a:r>
              <a:rPr lang="en-US" altLang="zh-CN" sz="2200" b="1" dirty="0">
                <a:latin typeface="+mn-lt"/>
              </a:rPr>
              <a:t>(m)</a:t>
            </a:r>
            <a:r>
              <a:rPr lang="zh-CN" altLang="en-US" sz="2200" b="1" dirty="0">
                <a:latin typeface="+mn-lt"/>
              </a:rPr>
              <a:t>： 经密钥</a:t>
            </a:r>
            <a:r>
              <a:rPr lang="en-US" altLang="zh-CN" sz="2200" b="1" dirty="0">
                <a:latin typeface="+mn-lt"/>
              </a:rPr>
              <a:t>K</a:t>
            </a:r>
            <a:r>
              <a:rPr lang="en-US" altLang="zh-CN" sz="2200" b="1" baseline="-25000" dirty="0">
                <a:latin typeface="+mn-lt"/>
              </a:rPr>
              <a:t>A</a:t>
            </a:r>
            <a:r>
              <a:rPr lang="zh-CN" altLang="en-US" sz="2200" b="1" dirty="0">
                <a:latin typeface="+mn-lt"/>
              </a:rPr>
              <a:t>加密后的密文</a:t>
            </a:r>
            <a:endParaRPr lang="en-US" altLang="zh-CN" sz="2200" b="1" dirty="0">
              <a:latin typeface="+mn-lt"/>
            </a:endParaRPr>
          </a:p>
          <a:p>
            <a:pPr algn="just">
              <a:lnSpc>
                <a:spcPct val="110000"/>
              </a:lnSpc>
              <a:spcBef>
                <a:spcPts val="600"/>
              </a:spcBef>
              <a:defRPr/>
            </a:pPr>
            <a:r>
              <a:rPr lang="en-US" altLang="zh-CN" sz="2200" b="1" dirty="0">
                <a:latin typeface="+mn-lt"/>
              </a:rPr>
              <a:t>m=K</a:t>
            </a:r>
            <a:r>
              <a:rPr lang="en-US" altLang="zh-CN" sz="2200" b="1" baseline="-25000" dirty="0">
                <a:latin typeface="+mn-lt"/>
              </a:rPr>
              <a:t>B</a:t>
            </a:r>
            <a:r>
              <a:rPr lang="en-US" altLang="zh-CN" sz="2200" b="1" dirty="0">
                <a:latin typeface="+mn-lt"/>
              </a:rPr>
              <a:t>(K</a:t>
            </a:r>
            <a:r>
              <a:rPr lang="en-US" altLang="zh-CN" sz="2200" b="1" baseline="-25000" dirty="0">
                <a:latin typeface="+mn-lt"/>
              </a:rPr>
              <a:t>A</a:t>
            </a:r>
            <a:r>
              <a:rPr lang="en-US" altLang="zh-CN" sz="2200" b="1" dirty="0">
                <a:latin typeface="+mn-lt"/>
              </a:rPr>
              <a:t>(m))</a:t>
            </a:r>
            <a:r>
              <a:rPr lang="zh-CN" altLang="en-US" sz="2200" b="1" dirty="0">
                <a:latin typeface="+mn-lt"/>
              </a:rPr>
              <a:t>： 经密钥</a:t>
            </a:r>
            <a:r>
              <a:rPr lang="en-US" altLang="zh-CN" sz="2200" b="1" dirty="0">
                <a:latin typeface="+mn-lt"/>
              </a:rPr>
              <a:t>K</a:t>
            </a:r>
            <a:r>
              <a:rPr lang="en-US" altLang="zh-CN" sz="2200" b="1" baseline="-25000" dirty="0">
                <a:latin typeface="+mn-lt"/>
              </a:rPr>
              <a:t>B</a:t>
            </a:r>
            <a:r>
              <a:rPr lang="zh-CN" altLang="en-US" sz="2200" b="1" dirty="0">
                <a:latin typeface="+mn-lt"/>
              </a:rPr>
              <a:t>解密后的明文</a:t>
            </a:r>
            <a:endParaRPr lang="zh-CN" altLang="en-US" sz="2200" b="1" dirty="0">
              <a:latin typeface="+mn-lt"/>
            </a:endParaRPr>
          </a:p>
        </p:txBody>
      </p:sp>
      <p:sp>
        <p:nvSpPr>
          <p:cNvPr id="28" name="文本框 27"/>
          <p:cNvSpPr txBox="1">
            <a:spLocks noChangeArrowheads="1"/>
          </p:cNvSpPr>
          <p:nvPr/>
        </p:nvSpPr>
        <p:spPr bwMode="auto">
          <a:xfrm>
            <a:off x="758825" y="4154488"/>
            <a:ext cx="50085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chemeClr val="tx1"/>
                </a:solidFill>
                <a:latin typeface="Century Gothic" panose="020B0502020202020204" pitchFamily="34" charset="0"/>
              </a:rPr>
              <a:t>加密算法和解密算法公开，该怎么办？</a:t>
            </a:r>
            <a:endParaRPr lang="zh-CN" altLang="en-US" sz="2200" b="1" dirty="0">
              <a:solidFill>
                <a:schemeClr val="tx1"/>
              </a:solidFill>
              <a:latin typeface="Century Gothic" panose="020B0502020202020204" pitchFamily="34" charset="0"/>
            </a:endParaRPr>
          </a:p>
        </p:txBody>
      </p:sp>
      <p:sp>
        <p:nvSpPr>
          <p:cNvPr id="24576" name="文本框 24575"/>
          <p:cNvSpPr txBox="1">
            <a:spLocks noChangeArrowheads="1"/>
          </p:cNvSpPr>
          <p:nvPr/>
        </p:nvSpPr>
        <p:spPr bwMode="auto">
          <a:xfrm>
            <a:off x="1182688" y="4554538"/>
            <a:ext cx="78200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chemeClr val="tx1"/>
                </a:solidFill>
                <a:latin typeface="Century Gothic" panose="020B0502020202020204" pitchFamily="34" charset="0"/>
              </a:rPr>
              <a:t>在加密算法和解密算法中加入一组参数或者一种规则，即密钥</a:t>
            </a:r>
            <a:endParaRPr lang="zh-CN" altLang="en-US" sz="2200" b="1">
              <a:solidFill>
                <a:schemeClr val="tx1"/>
              </a:solidFill>
              <a:latin typeface="Century Gothic" panose="020B0502020202020204" pitchFamily="34" charset="0"/>
            </a:endParaRPr>
          </a:p>
        </p:txBody>
      </p:sp>
      <p:sp>
        <p:nvSpPr>
          <p:cNvPr id="26651" name="文本框 1"/>
          <p:cNvSpPr txBox="1">
            <a:spLocks noChangeArrowheads="1"/>
          </p:cNvSpPr>
          <p:nvPr/>
        </p:nvSpPr>
        <p:spPr bwMode="auto">
          <a:xfrm>
            <a:off x="703263" y="1228725"/>
            <a:ext cx="8097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r>
              <a:rPr lang="zh-CN" altLang="en-US" sz="2200" b="1" dirty="0">
                <a:solidFill>
                  <a:srgbClr val="C00000"/>
                </a:solidFill>
              </a:rPr>
              <a:t>信息加密</a:t>
            </a:r>
            <a:r>
              <a:rPr lang="zh-CN" altLang="en-US" sz="2200" b="1" dirty="0"/>
              <a:t>是使用数学方法重新组织、变换数据。</a:t>
            </a:r>
            <a:endParaRPr lang="zh-CN" altLang="en-US" sz="2200" b="1" dirty="0"/>
          </a:p>
        </p:txBody>
      </p:sp>
      <p:sp>
        <p:nvSpPr>
          <p:cNvPr id="32" name="矩形 31"/>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576"/>
                                        </p:tgtEl>
                                        <p:attrNameLst>
                                          <p:attrName>style.visibility</p:attrName>
                                        </p:attrNameLst>
                                      </p:cBhvr>
                                      <p:to>
                                        <p:strVal val="visible"/>
                                      </p:to>
                                    </p:set>
                                    <p:animEffect transition="in" filter="fade">
                                      <p:cBhvr>
                                        <p:cTn id="39" dur="500"/>
                                        <p:tgtEl>
                                          <p:spTgt spid="2457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p:bldP spid="15" grpId="0" animBg="1"/>
      <p:bldP spid="16" grpId="0"/>
      <p:bldP spid="17" grpId="0"/>
      <p:bldP spid="22" grpId="0"/>
      <p:bldP spid="25" grpId="0"/>
      <p:bldP spid="30" grpId="0"/>
      <p:bldP spid="27" grpId="0"/>
      <p:bldP spid="28" grpId="0"/>
      <p:bldP spid="2457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4"/>
          <p:cNvSpPr>
            <a:spLocks noGrp="1" noChangeArrowheads="1"/>
          </p:cNvSpPr>
          <p:nvPr>
            <p:ph type="title"/>
          </p:nvPr>
        </p:nvSpPr>
        <p:spPr>
          <a:xfrm>
            <a:off x="617538" y="1254125"/>
            <a:ext cx="6623050" cy="542925"/>
          </a:xfrm>
          <a:noFill/>
        </p:spPr>
        <p:txBody>
          <a:bodyPr/>
          <a:lstStyle/>
          <a:p>
            <a:pPr algn="l" eaLnBrk="1" hangingPunct="1"/>
            <a:r>
              <a:rPr lang="zh-CN" altLang="en-US" sz="2800" b="1" dirty="0">
                <a:solidFill>
                  <a:schemeClr val="tx1"/>
                </a:solidFill>
              </a:rPr>
              <a:t>对称加密 </a:t>
            </a:r>
            <a:endParaRPr lang="zh-CN" altLang="en-US" sz="2800" b="1" dirty="0">
              <a:solidFill>
                <a:schemeClr val="tx1"/>
              </a:solidFill>
            </a:endParaRPr>
          </a:p>
        </p:txBody>
      </p:sp>
      <p:sp>
        <p:nvSpPr>
          <p:cNvPr id="28675" name="Rectangle 3"/>
          <p:cNvSpPr>
            <a:spLocks noGrp="1" noChangeArrowheads="1"/>
          </p:cNvSpPr>
          <p:nvPr>
            <p:ph idx="1"/>
          </p:nvPr>
        </p:nvSpPr>
        <p:spPr>
          <a:xfrm>
            <a:off x="577850" y="1811338"/>
            <a:ext cx="7996238" cy="898525"/>
          </a:xfrm>
        </p:spPr>
        <p:txBody>
          <a:bodyPr/>
          <a:lstStyle/>
          <a:p>
            <a:pPr marL="0" indent="0" algn="just" eaLnBrk="1" hangingPunct="1">
              <a:lnSpc>
                <a:spcPct val="90000"/>
              </a:lnSpc>
            </a:pPr>
            <a:r>
              <a:rPr lang="zh-CN" altLang="en-US" sz="2400" b="1" dirty="0">
                <a:solidFill>
                  <a:schemeClr val="tx1"/>
                </a:solidFill>
              </a:rPr>
              <a:t> 在对称加密中，信息的加密和解密使用</a:t>
            </a:r>
            <a:r>
              <a:rPr lang="zh-CN" altLang="en-US" sz="2400" b="1" dirty="0">
                <a:solidFill>
                  <a:srgbClr val="0303BD"/>
                </a:solidFill>
              </a:rPr>
              <a:t>同一密钥</a:t>
            </a:r>
            <a:r>
              <a:rPr lang="zh-CN" altLang="en-US" sz="2400" b="1" dirty="0">
                <a:solidFill>
                  <a:schemeClr val="tx1"/>
                </a:solidFill>
              </a:rPr>
              <a:t>。</a:t>
            </a:r>
            <a:endParaRPr lang="zh-CN" altLang="en-US" sz="2400" b="1" dirty="0">
              <a:solidFill>
                <a:schemeClr val="tx1"/>
              </a:solidFill>
            </a:endParaRPr>
          </a:p>
          <a:p>
            <a:pPr marL="0" indent="0" algn="just" eaLnBrk="1" hangingPunct="1">
              <a:lnSpc>
                <a:spcPct val="90000"/>
              </a:lnSpc>
            </a:pPr>
            <a:r>
              <a:rPr lang="zh-CN" altLang="en-US" sz="2400" b="1" dirty="0">
                <a:solidFill>
                  <a:schemeClr val="tx1"/>
                </a:solidFill>
              </a:rPr>
              <a:t> 优点</a:t>
            </a:r>
            <a:r>
              <a:rPr lang="zh-CN" altLang="en-US" sz="2400" b="1" dirty="0" smtClean="0">
                <a:solidFill>
                  <a:schemeClr val="tx1"/>
                </a:solidFill>
              </a:rPr>
              <a:t>：加密</a:t>
            </a:r>
            <a:r>
              <a:rPr lang="zh-CN" altLang="en-US" sz="2400" b="1" dirty="0">
                <a:solidFill>
                  <a:schemeClr val="tx1"/>
                </a:solidFill>
              </a:rPr>
              <a:t>速度快。</a:t>
            </a:r>
            <a:endParaRPr lang="zh-CN" altLang="en-US" sz="2400" b="1" dirty="0">
              <a:solidFill>
                <a:schemeClr val="tx1"/>
              </a:solidFill>
            </a:endParaRPr>
          </a:p>
        </p:txBody>
      </p:sp>
      <p:sp>
        <p:nvSpPr>
          <p:cNvPr id="11" name="文本框 10"/>
          <p:cNvSpPr txBox="1"/>
          <p:nvPr/>
        </p:nvSpPr>
        <p:spPr>
          <a:xfrm>
            <a:off x="1244600" y="3597275"/>
            <a:ext cx="925513" cy="877888"/>
          </a:xfrm>
          <a:prstGeom prst="rect">
            <a:avLst/>
          </a:prstGeom>
          <a:noFill/>
        </p:spPr>
        <p:txBody>
          <a:bodyPr>
            <a:spAutoFit/>
          </a:bodyPr>
          <a:lstStyle/>
          <a:p>
            <a:pPr algn="ctr">
              <a:spcBef>
                <a:spcPts val="600"/>
              </a:spcBef>
              <a:defRPr/>
            </a:pPr>
            <a:r>
              <a:rPr lang="zh-CN" altLang="en-US" sz="2400" b="1" dirty="0">
                <a:solidFill>
                  <a:srgbClr val="0303BD"/>
                </a:solidFill>
              </a:rPr>
              <a:t>明文</a:t>
            </a:r>
            <a:endParaRPr lang="en-US" altLang="zh-CN" sz="2400" b="1" dirty="0">
              <a:solidFill>
                <a:srgbClr val="0303BD"/>
              </a:solidFill>
            </a:endParaRPr>
          </a:p>
          <a:p>
            <a:pPr algn="ctr">
              <a:spcBef>
                <a:spcPts val="600"/>
              </a:spcBef>
              <a:defRPr/>
            </a:pPr>
            <a:r>
              <a:rPr lang="en-US" altLang="zh-CN" sz="2200" b="1" dirty="0">
                <a:solidFill>
                  <a:srgbClr val="0303BD"/>
                </a:solidFill>
                <a:latin typeface="+mn-lt"/>
              </a:rPr>
              <a:t>m</a:t>
            </a:r>
            <a:endParaRPr lang="zh-CN" altLang="en-US" sz="2200" b="1" dirty="0">
              <a:solidFill>
                <a:srgbClr val="0303BD"/>
              </a:solidFill>
              <a:latin typeface="+mn-lt"/>
            </a:endParaRPr>
          </a:p>
        </p:txBody>
      </p:sp>
      <p:cxnSp>
        <p:nvCxnSpPr>
          <p:cNvPr id="12" name="直接箭头连接符 11"/>
          <p:cNvCxnSpPr/>
          <p:nvPr/>
        </p:nvCxnSpPr>
        <p:spPr>
          <a:xfrm>
            <a:off x="1076325" y="4059238"/>
            <a:ext cx="1260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336800" y="3597275"/>
            <a:ext cx="1222375" cy="8588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80" name="文本框 13"/>
          <p:cNvSpPr txBox="1">
            <a:spLocks noChangeArrowheads="1"/>
          </p:cNvSpPr>
          <p:nvPr/>
        </p:nvSpPr>
        <p:spPr bwMode="auto">
          <a:xfrm>
            <a:off x="2514600" y="3625850"/>
            <a:ext cx="933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chemeClr val="tx1"/>
                </a:solidFill>
                <a:latin typeface="Century Gothic" panose="020B0502020202020204" pitchFamily="34" charset="0"/>
              </a:rPr>
              <a:t>加密算法</a:t>
            </a:r>
            <a:endParaRPr lang="zh-CN" altLang="en-US" sz="2400" b="1">
              <a:solidFill>
                <a:schemeClr val="tx1"/>
              </a:solidFill>
              <a:latin typeface="Century Gothic" panose="020B0502020202020204" pitchFamily="34" charset="0"/>
            </a:endParaRPr>
          </a:p>
        </p:txBody>
      </p:sp>
      <p:sp>
        <p:nvSpPr>
          <p:cNvPr id="15" name="矩形 14"/>
          <p:cNvSpPr/>
          <p:nvPr/>
        </p:nvSpPr>
        <p:spPr>
          <a:xfrm>
            <a:off x="5218113" y="3570288"/>
            <a:ext cx="1222375" cy="858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82" name="文本框 15"/>
          <p:cNvSpPr txBox="1">
            <a:spLocks noChangeArrowheads="1"/>
          </p:cNvSpPr>
          <p:nvPr/>
        </p:nvSpPr>
        <p:spPr bwMode="auto">
          <a:xfrm>
            <a:off x="5354638" y="3597275"/>
            <a:ext cx="933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dirty="0">
                <a:solidFill>
                  <a:schemeClr val="tx1"/>
                </a:solidFill>
                <a:latin typeface="Century Gothic" panose="020B0502020202020204" pitchFamily="34" charset="0"/>
              </a:rPr>
              <a:t>解密算法</a:t>
            </a:r>
            <a:endParaRPr lang="zh-CN" altLang="en-US" sz="2400" b="1" dirty="0">
              <a:solidFill>
                <a:schemeClr val="tx1"/>
              </a:solidFill>
              <a:latin typeface="Century Gothic" panose="020B0502020202020204" pitchFamily="34" charset="0"/>
            </a:endParaRPr>
          </a:p>
        </p:txBody>
      </p:sp>
      <p:sp>
        <p:nvSpPr>
          <p:cNvPr id="17" name="文本框 16"/>
          <p:cNvSpPr txBox="1"/>
          <p:nvPr/>
        </p:nvSpPr>
        <p:spPr>
          <a:xfrm>
            <a:off x="3883025" y="3597275"/>
            <a:ext cx="1225550" cy="877888"/>
          </a:xfrm>
          <a:prstGeom prst="rect">
            <a:avLst/>
          </a:prstGeom>
          <a:noFill/>
        </p:spPr>
        <p:txBody>
          <a:bodyPr>
            <a:spAutoFit/>
          </a:bodyPr>
          <a:lstStyle/>
          <a:p>
            <a:pPr algn="ctr">
              <a:spcBef>
                <a:spcPts val="600"/>
              </a:spcBef>
              <a:defRPr/>
            </a:pPr>
            <a:r>
              <a:rPr lang="zh-CN" altLang="en-US" sz="2400" b="1" dirty="0">
                <a:solidFill>
                  <a:srgbClr val="0303BD"/>
                </a:solidFill>
              </a:rPr>
              <a:t>密文</a:t>
            </a:r>
            <a:endParaRPr lang="en-US" altLang="zh-CN" sz="2400" b="1" dirty="0">
              <a:solidFill>
                <a:srgbClr val="0303BD"/>
              </a:solidFill>
            </a:endParaRPr>
          </a:p>
          <a:p>
            <a:pPr algn="ctr">
              <a:spcBef>
                <a:spcPts val="600"/>
              </a:spcBef>
              <a:defRPr/>
            </a:pPr>
            <a:r>
              <a:rPr lang="en-US" altLang="zh-CN" sz="2200" b="1" dirty="0">
                <a:solidFill>
                  <a:srgbClr val="0303BD"/>
                </a:solidFill>
                <a:latin typeface="+mn-lt"/>
              </a:rPr>
              <a:t>Ks(m)</a:t>
            </a:r>
            <a:endParaRPr lang="zh-CN" altLang="en-US" sz="2200" b="1" dirty="0">
              <a:solidFill>
                <a:srgbClr val="0303BD"/>
              </a:solidFill>
              <a:latin typeface="+mn-lt"/>
            </a:endParaRPr>
          </a:p>
        </p:txBody>
      </p:sp>
      <p:cxnSp>
        <p:nvCxnSpPr>
          <p:cNvPr id="18" name="直接箭头连接符 17"/>
          <p:cNvCxnSpPr/>
          <p:nvPr/>
        </p:nvCxnSpPr>
        <p:spPr>
          <a:xfrm>
            <a:off x="3613150" y="4059238"/>
            <a:ext cx="15509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435725" y="3597275"/>
            <a:ext cx="2138363" cy="954088"/>
          </a:xfrm>
          <a:prstGeom prst="rect">
            <a:avLst/>
          </a:prstGeom>
          <a:noFill/>
        </p:spPr>
        <p:txBody>
          <a:bodyPr>
            <a:spAutoFit/>
          </a:bodyPr>
          <a:lstStyle/>
          <a:p>
            <a:pPr algn="ctr">
              <a:spcBef>
                <a:spcPts val="600"/>
              </a:spcBef>
              <a:spcAft>
                <a:spcPts val="600"/>
              </a:spcAft>
              <a:defRPr/>
            </a:pPr>
            <a:r>
              <a:rPr lang="zh-CN" altLang="en-US" sz="2400" b="1" dirty="0">
                <a:solidFill>
                  <a:srgbClr val="0303BD"/>
                </a:solidFill>
              </a:rPr>
              <a:t>明文</a:t>
            </a:r>
            <a:endParaRPr lang="en-US" altLang="zh-CN" sz="2400" b="1" dirty="0">
              <a:solidFill>
                <a:srgbClr val="0303BD"/>
              </a:solidFill>
            </a:endParaRPr>
          </a:p>
          <a:p>
            <a:pPr algn="ctr">
              <a:spcBef>
                <a:spcPts val="600"/>
              </a:spcBef>
              <a:spcAft>
                <a:spcPts val="600"/>
              </a:spcAft>
              <a:defRPr/>
            </a:pPr>
            <a:r>
              <a:rPr lang="en-US" altLang="zh-CN" sz="2200" b="1" dirty="0">
                <a:solidFill>
                  <a:srgbClr val="0303BD"/>
                </a:solidFill>
                <a:latin typeface="+mn-lt"/>
              </a:rPr>
              <a:t>m=K</a:t>
            </a:r>
            <a:r>
              <a:rPr lang="en-US" altLang="zh-CN" sz="2200" b="1" baseline="-25000" dirty="0">
                <a:solidFill>
                  <a:srgbClr val="0303BD"/>
                </a:solidFill>
                <a:latin typeface="+mn-lt"/>
              </a:rPr>
              <a:t>S</a:t>
            </a:r>
            <a:r>
              <a:rPr lang="en-US" altLang="zh-CN" sz="2200" b="1" dirty="0">
                <a:solidFill>
                  <a:srgbClr val="0303BD"/>
                </a:solidFill>
                <a:latin typeface="+mn-lt"/>
              </a:rPr>
              <a:t>(K</a:t>
            </a:r>
            <a:r>
              <a:rPr lang="en-US" altLang="zh-CN" sz="2200" b="1" baseline="-25000" dirty="0">
                <a:solidFill>
                  <a:srgbClr val="0303BD"/>
                </a:solidFill>
                <a:latin typeface="+mn-lt"/>
              </a:rPr>
              <a:t>S</a:t>
            </a:r>
            <a:r>
              <a:rPr lang="en-US" altLang="zh-CN" sz="2200" b="1" dirty="0">
                <a:solidFill>
                  <a:srgbClr val="0303BD"/>
                </a:solidFill>
                <a:latin typeface="+mn-lt"/>
              </a:rPr>
              <a:t>(m))</a:t>
            </a:r>
            <a:endParaRPr lang="zh-CN" altLang="en-US" sz="2200" b="1" dirty="0">
              <a:solidFill>
                <a:srgbClr val="0303BD"/>
              </a:solidFill>
              <a:latin typeface="+mn-lt"/>
            </a:endParaRPr>
          </a:p>
        </p:txBody>
      </p:sp>
      <p:cxnSp>
        <p:nvCxnSpPr>
          <p:cNvPr id="20" name="直接箭头连接符 19"/>
          <p:cNvCxnSpPr/>
          <p:nvPr/>
        </p:nvCxnSpPr>
        <p:spPr>
          <a:xfrm>
            <a:off x="6440488" y="4059238"/>
            <a:ext cx="17446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514600" y="3082925"/>
            <a:ext cx="0" cy="542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527300" y="2984500"/>
            <a:ext cx="1252538" cy="430213"/>
          </a:xfrm>
          <a:prstGeom prst="rect">
            <a:avLst/>
          </a:prstGeom>
          <a:noFill/>
        </p:spPr>
        <p:txBody>
          <a:bodyPr>
            <a:spAutoFit/>
          </a:bodyPr>
          <a:lstStyle/>
          <a:p>
            <a:pPr>
              <a:defRPr/>
            </a:pPr>
            <a:r>
              <a:rPr lang="en-US" altLang="zh-CN" sz="2200" b="1" dirty="0">
                <a:solidFill>
                  <a:srgbClr val="C00000"/>
                </a:solidFill>
                <a:latin typeface="+mn-ea"/>
              </a:rPr>
              <a:t>K</a:t>
            </a:r>
            <a:r>
              <a:rPr lang="en-US" altLang="zh-CN" sz="2200" b="1" baseline="-25000" dirty="0">
                <a:solidFill>
                  <a:srgbClr val="C00000"/>
                </a:solidFill>
                <a:latin typeface="+mn-ea"/>
              </a:rPr>
              <a:t>S</a:t>
            </a:r>
            <a:endParaRPr lang="zh-CN" altLang="en-US" sz="2200" b="1" baseline="-25000" dirty="0">
              <a:solidFill>
                <a:srgbClr val="C00000"/>
              </a:solidFill>
              <a:latin typeface="+mn-ea"/>
            </a:endParaRPr>
          </a:p>
        </p:txBody>
      </p:sp>
      <p:pic>
        <p:nvPicPr>
          <p:cNvPr id="28689" name="图片 2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65350" y="2730500"/>
            <a:ext cx="8239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箭头连接符 23"/>
          <p:cNvCxnSpPr/>
          <p:nvPr/>
        </p:nvCxnSpPr>
        <p:spPr>
          <a:xfrm flipH="1">
            <a:off x="6310313" y="3082925"/>
            <a:ext cx="6350" cy="5000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873750" y="2974975"/>
            <a:ext cx="442913" cy="430213"/>
          </a:xfrm>
          <a:prstGeom prst="rect">
            <a:avLst/>
          </a:prstGeom>
          <a:noFill/>
        </p:spPr>
        <p:txBody>
          <a:bodyPr>
            <a:spAutoFit/>
          </a:bodyPr>
          <a:lstStyle/>
          <a:p>
            <a:pPr>
              <a:defRPr/>
            </a:pPr>
            <a:r>
              <a:rPr lang="en-US" altLang="zh-CN" sz="2200" b="1" dirty="0">
                <a:solidFill>
                  <a:srgbClr val="C00000"/>
                </a:solidFill>
                <a:latin typeface="+mn-ea"/>
              </a:rPr>
              <a:t>K</a:t>
            </a:r>
            <a:r>
              <a:rPr lang="en-US" altLang="zh-CN" sz="2200" b="1" baseline="-25000" dirty="0">
                <a:solidFill>
                  <a:srgbClr val="C00000"/>
                </a:solidFill>
                <a:latin typeface="+mn-ea"/>
              </a:rPr>
              <a:t>S</a:t>
            </a:r>
            <a:endParaRPr lang="zh-CN" altLang="en-US" sz="2200" b="1" baseline="-25000" dirty="0">
              <a:solidFill>
                <a:srgbClr val="C00000"/>
              </a:solidFill>
              <a:latin typeface="+mn-ea"/>
            </a:endParaRPr>
          </a:p>
        </p:txBody>
      </p:sp>
      <p:pic>
        <p:nvPicPr>
          <p:cNvPr id="28692" name="图片 2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848350" y="2787650"/>
            <a:ext cx="8239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文本框 4"/>
          <p:cNvSpPr txBox="1">
            <a:spLocks noChangeArrowheads="1"/>
          </p:cNvSpPr>
          <p:nvPr/>
        </p:nvSpPr>
        <p:spPr bwMode="auto">
          <a:xfrm>
            <a:off x="842963" y="5030788"/>
            <a:ext cx="7218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dirty="0">
                <a:solidFill>
                  <a:schemeClr val="tx1"/>
                </a:solidFill>
                <a:latin typeface="Century Gothic" panose="020B0502020202020204" pitchFamily="34" charset="0"/>
              </a:rPr>
              <a:t>网络环境下，通信双方如何确认密钥值？</a:t>
            </a:r>
            <a:endParaRPr lang="zh-CN" altLang="en-US" sz="2400" b="1" dirty="0">
              <a:solidFill>
                <a:schemeClr val="tx1"/>
              </a:solidFill>
              <a:latin typeface="Century Gothic" panose="020B0502020202020204" pitchFamily="34" charset="0"/>
            </a:endParaRPr>
          </a:p>
        </p:txBody>
      </p:sp>
      <p:sp>
        <p:nvSpPr>
          <p:cNvPr id="28694" name="矩形 25"/>
          <p:cNvSpPr>
            <a:spLocks noChangeArrowheads="1"/>
          </p:cNvSpPr>
          <p:nvPr/>
        </p:nvSpPr>
        <p:spPr bwMode="auto">
          <a:xfrm>
            <a:off x="1079500" y="5494338"/>
            <a:ext cx="665003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eaLnBrk="1" hangingPunct="1">
              <a:lnSpc>
                <a:spcPct val="90000"/>
              </a:lnSpc>
              <a:buClr>
                <a:srgbClr val="A53010"/>
              </a:buClr>
            </a:pPr>
            <a:r>
              <a:rPr lang="zh-CN" altLang="en-US" sz="2400" b="1">
                <a:solidFill>
                  <a:srgbClr val="000000"/>
                </a:solidFill>
              </a:rPr>
              <a:t> 缺点：密钥的传输和管理。</a:t>
            </a:r>
            <a:endParaRPr lang="zh-CN" altLang="en-US" sz="2400" b="1">
              <a:solidFill>
                <a:srgbClr val="000000"/>
              </a:solidFill>
            </a:endParaRPr>
          </a:p>
        </p:txBody>
      </p:sp>
      <p:sp>
        <p:nvSpPr>
          <p:cNvPr id="28695" name="矩形 28"/>
          <p:cNvSpPr>
            <a:spLocks noChangeArrowheads="1"/>
          </p:cNvSpPr>
          <p:nvPr/>
        </p:nvSpPr>
        <p:spPr bwMode="auto">
          <a:xfrm>
            <a:off x="1076325" y="6018213"/>
            <a:ext cx="781843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eaLnBrk="1" hangingPunct="1">
              <a:lnSpc>
                <a:spcPct val="90000"/>
              </a:lnSpc>
              <a:buClr>
                <a:srgbClr val="A53010"/>
              </a:buClr>
            </a:pPr>
            <a:r>
              <a:rPr lang="zh-CN" altLang="en-US" sz="2400" b="1">
                <a:solidFill>
                  <a:srgbClr val="000000"/>
                </a:solidFill>
              </a:rPr>
              <a:t> 常用的对称加密算法有</a:t>
            </a:r>
            <a:r>
              <a:rPr lang="en-US" altLang="zh-CN" sz="2400" b="1">
                <a:solidFill>
                  <a:srgbClr val="000000"/>
                </a:solidFill>
              </a:rPr>
              <a:t>DES</a:t>
            </a:r>
            <a:r>
              <a:rPr lang="zh-CN" altLang="en-US" sz="2400" b="1">
                <a:solidFill>
                  <a:srgbClr val="000000"/>
                </a:solidFill>
              </a:rPr>
              <a:t>和</a:t>
            </a:r>
            <a:r>
              <a:rPr lang="en-US" altLang="zh-CN" sz="2400" b="1">
                <a:solidFill>
                  <a:srgbClr val="000000"/>
                </a:solidFill>
              </a:rPr>
              <a:t>IDEA</a:t>
            </a:r>
            <a:r>
              <a:rPr lang="zh-CN" altLang="en-US" sz="2400" b="1">
                <a:solidFill>
                  <a:srgbClr val="000000"/>
                </a:solidFill>
              </a:rPr>
              <a:t>。 </a:t>
            </a:r>
            <a:endParaRPr lang="zh-CN" altLang="en-US" sz="2400" b="1">
              <a:solidFill>
                <a:srgbClr val="000000"/>
              </a:solidFill>
            </a:endParaRPr>
          </a:p>
        </p:txBody>
      </p:sp>
      <p:pic>
        <p:nvPicPr>
          <p:cNvPr id="28696"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668713"/>
            <a:ext cx="8128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282575" y="4183063"/>
            <a:ext cx="1011238" cy="460375"/>
          </a:xfrm>
          <a:prstGeom prst="rect">
            <a:avLst/>
          </a:prstGeom>
          <a:noFill/>
        </p:spPr>
        <p:txBody>
          <a:bodyPr>
            <a:spAutoFit/>
          </a:bodyPr>
          <a:lstStyle/>
          <a:p>
            <a:pPr algn="ctr">
              <a:defRPr/>
            </a:pPr>
            <a:r>
              <a:rPr lang="en-US" altLang="zh-CN" sz="2400" b="1" dirty="0">
                <a:latin typeface="+mn-lt"/>
              </a:rPr>
              <a:t>A</a:t>
            </a:r>
            <a:endParaRPr lang="zh-CN" altLang="en-US" sz="2400" b="1" dirty="0">
              <a:latin typeface="+mn-lt"/>
            </a:endParaRPr>
          </a:p>
        </p:txBody>
      </p:sp>
      <p:pic>
        <p:nvPicPr>
          <p:cNvPr id="28698"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6438" y="3654425"/>
            <a:ext cx="7508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7939088" y="4237038"/>
            <a:ext cx="1524000" cy="461962"/>
          </a:xfrm>
          <a:prstGeom prst="rect">
            <a:avLst/>
          </a:prstGeom>
          <a:noFill/>
        </p:spPr>
        <p:txBody>
          <a:bodyPr>
            <a:spAutoFit/>
          </a:bodyPr>
          <a:lstStyle/>
          <a:p>
            <a:pPr algn="ctr">
              <a:defRPr/>
            </a:pPr>
            <a:r>
              <a:rPr lang="en-US" altLang="zh-CN" sz="2400" b="1" dirty="0">
                <a:latin typeface="+mn-lt"/>
              </a:rPr>
              <a:t>B</a:t>
            </a:r>
            <a:endParaRPr lang="zh-CN" altLang="en-US" sz="2400" b="1" dirty="0">
              <a:latin typeface="+mn-lt"/>
            </a:endParaRPr>
          </a:p>
        </p:txBody>
      </p:sp>
      <p:sp>
        <p:nvSpPr>
          <p:cNvPr id="28" name="矩形 27"/>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pic>
        <p:nvPicPr>
          <p:cNvPr id="7"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775" y="1949768"/>
            <a:ext cx="5946340" cy="2282365"/>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279373" y="4432322"/>
            <a:ext cx="8508578" cy="2277547"/>
          </a:xfrm>
          <a:prstGeom prst="rect">
            <a:avLst/>
          </a:prstGeom>
        </p:spPr>
        <p:txBody>
          <a:bodyPr wrap="square">
            <a:spAutoFit/>
          </a:bodyPr>
          <a:lstStyle/>
          <a:p>
            <a:pPr marL="342900" indent="-342900" algn="just">
              <a:lnSpc>
                <a:spcPct val="110000"/>
              </a:lnSpc>
              <a:spcBef>
                <a:spcPts val="600"/>
              </a:spcBef>
              <a:spcAft>
                <a:spcPts val="600"/>
              </a:spcAft>
              <a:buClr>
                <a:srgbClr val="C00000"/>
              </a:buClr>
              <a:buFont typeface="Wingdings" panose="05000000000000000000" pitchFamily="2" charset="2"/>
              <a:buChar char="n"/>
            </a:pPr>
            <a:r>
              <a:rPr lang="zh-CN" altLang="en-US" sz="2400" b="1" dirty="0" smtClean="0">
                <a:solidFill>
                  <a:srgbClr val="C00000"/>
                </a:solidFill>
              </a:rPr>
              <a:t>数据交换技术</a:t>
            </a:r>
            <a:r>
              <a:rPr lang="zh-CN" altLang="en-US" sz="2400" b="1" dirty="0" smtClean="0"/>
              <a:t>：实现</a:t>
            </a:r>
            <a:r>
              <a:rPr lang="zh-CN" altLang="en-US" sz="2400" b="1" dirty="0"/>
              <a:t>为任意两个终端设备在多个网络节点间建立数据传输</a:t>
            </a:r>
            <a:r>
              <a:rPr lang="zh-CN" altLang="en-US" sz="2400" b="1" dirty="0" smtClean="0"/>
              <a:t>通路</a:t>
            </a:r>
            <a:r>
              <a:rPr lang="zh-CN" altLang="en-US" sz="2400" b="1" dirty="0"/>
              <a:t>的技术。</a:t>
            </a:r>
            <a:endParaRPr lang="en-US" altLang="zh-CN" sz="2400" b="1" dirty="0"/>
          </a:p>
          <a:p>
            <a:pPr marL="342900" indent="-342900" algn="just">
              <a:lnSpc>
                <a:spcPct val="110000"/>
              </a:lnSpc>
              <a:spcBef>
                <a:spcPts val="600"/>
              </a:spcBef>
              <a:buClr>
                <a:srgbClr val="C00000"/>
              </a:buClr>
              <a:buFont typeface="Wingdings" panose="05000000000000000000" pitchFamily="2" charset="2"/>
              <a:buChar char="n"/>
            </a:pPr>
            <a:r>
              <a:rPr lang="zh-CN" altLang="en-US" sz="2400" b="1" dirty="0"/>
              <a:t>按照通信子网中的网络节点对进入子网的数据所实施的转发方式的不同，</a:t>
            </a:r>
            <a:r>
              <a:rPr lang="zh-CN" altLang="en-US" sz="2400" b="1" dirty="0">
                <a:solidFill>
                  <a:srgbClr val="C00000"/>
                </a:solidFill>
              </a:rPr>
              <a:t>数据交换技术</a:t>
            </a:r>
            <a:r>
              <a:rPr lang="zh-CN" altLang="en-US" sz="2400" b="1" dirty="0"/>
              <a:t>经历了电路交换、报文交换、分组交换发展过程</a:t>
            </a:r>
            <a:r>
              <a:rPr lang="zh-CN" altLang="en-US" sz="2400" b="1" dirty="0" smtClean="0"/>
              <a:t>。</a:t>
            </a:r>
            <a:endParaRPr lang="zh-CN" altLang="en-US" sz="2400" b="1" dirty="0"/>
          </a:p>
        </p:txBody>
      </p:sp>
      <p:sp>
        <p:nvSpPr>
          <p:cNvPr id="3" name="矩形 2"/>
          <p:cNvSpPr/>
          <p:nvPr/>
        </p:nvSpPr>
        <p:spPr>
          <a:xfrm>
            <a:off x="577915" y="1302433"/>
            <a:ext cx="2348720" cy="523220"/>
          </a:xfrm>
          <a:prstGeom prst="rect">
            <a:avLst/>
          </a:prstGeom>
        </p:spPr>
        <p:txBody>
          <a:bodyPr wrap="none">
            <a:spAutoFit/>
          </a:bodyPr>
          <a:lstStyle/>
          <a:p>
            <a:r>
              <a:rPr lang="zh-CN" altLang="en-US" sz="2800" b="1" dirty="0"/>
              <a:t>数据交换技术</a:t>
            </a:r>
            <a:endParaRPr lang="zh-CN" alt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2"/>
          <p:cNvSpPr>
            <a:spLocks noGrp="1" noChangeArrowheads="1"/>
          </p:cNvSpPr>
          <p:nvPr>
            <p:ph type="title"/>
          </p:nvPr>
        </p:nvSpPr>
        <p:spPr>
          <a:xfrm>
            <a:off x="457200" y="1182688"/>
            <a:ext cx="6623050" cy="542925"/>
          </a:xfrm>
          <a:noFill/>
        </p:spPr>
        <p:txBody>
          <a:bodyPr/>
          <a:lstStyle/>
          <a:p>
            <a:pPr algn="l" eaLnBrk="1" hangingPunct="1"/>
            <a:r>
              <a:rPr lang="zh-CN" altLang="en-US" sz="2800" b="1" dirty="0">
                <a:solidFill>
                  <a:schemeClr val="tx1"/>
                </a:solidFill>
              </a:rPr>
              <a:t>非对称加密 </a:t>
            </a:r>
            <a:endParaRPr lang="zh-CN" altLang="en-US" sz="2800" b="1" dirty="0">
              <a:solidFill>
                <a:schemeClr val="tx1"/>
              </a:solidFill>
            </a:endParaRPr>
          </a:p>
        </p:txBody>
      </p:sp>
      <p:sp>
        <p:nvSpPr>
          <p:cNvPr id="29699" name="Rectangle 2"/>
          <p:cNvSpPr>
            <a:spLocks noGrp="1" noChangeArrowheads="1"/>
          </p:cNvSpPr>
          <p:nvPr>
            <p:ph idx="1"/>
          </p:nvPr>
        </p:nvSpPr>
        <p:spPr>
          <a:xfrm>
            <a:off x="429492" y="1751013"/>
            <a:ext cx="8243022" cy="1357312"/>
          </a:xfrm>
        </p:spPr>
        <p:txBody>
          <a:bodyPr/>
          <a:lstStyle/>
          <a:p>
            <a:pPr marL="0" indent="0" eaLnBrk="1" hangingPunct="1"/>
            <a:r>
              <a:rPr lang="zh-CN" altLang="en-US" sz="2200" b="1" dirty="0">
                <a:solidFill>
                  <a:schemeClr val="tx1"/>
                </a:solidFill>
              </a:rPr>
              <a:t>信息的加密和解密使用不同密钥。</a:t>
            </a:r>
            <a:endParaRPr lang="en-US" altLang="zh-CN" sz="2200" b="1" dirty="0">
              <a:solidFill>
                <a:schemeClr val="tx1"/>
              </a:solidFill>
            </a:endParaRPr>
          </a:p>
          <a:p>
            <a:pPr lvl="1" indent="-342900" eaLnBrk="1" hangingPunct="1">
              <a:buFont typeface="Wingdings" panose="05000000000000000000" pitchFamily="2" charset="2"/>
              <a:buChar char="Ø"/>
            </a:pPr>
            <a:r>
              <a:rPr lang="zh-CN" altLang="en-US" sz="2000" b="1" dirty="0">
                <a:solidFill>
                  <a:schemeClr val="tx1"/>
                </a:solidFill>
              </a:rPr>
              <a:t>参与加密过程、</a:t>
            </a:r>
            <a:r>
              <a:rPr lang="zh-CN" altLang="en-US" sz="2000" b="1" dirty="0"/>
              <a:t>所有</a:t>
            </a:r>
            <a:r>
              <a:rPr lang="zh-CN" altLang="en-US" sz="2000" b="1" dirty="0">
                <a:solidFill>
                  <a:schemeClr val="tx1"/>
                </a:solidFill>
              </a:rPr>
              <a:t>用户都可使用的公开密钥，称为</a:t>
            </a:r>
            <a:r>
              <a:rPr lang="zh-CN" altLang="en-US" sz="2000" b="1" dirty="0">
                <a:solidFill>
                  <a:srgbClr val="0303BD"/>
                </a:solidFill>
              </a:rPr>
              <a:t>公钥</a:t>
            </a:r>
            <a:r>
              <a:rPr lang="zh-CN" altLang="en-US" sz="2000" b="1" dirty="0">
                <a:solidFill>
                  <a:schemeClr val="tx1"/>
                </a:solidFill>
              </a:rPr>
              <a:t>；</a:t>
            </a:r>
            <a:endParaRPr lang="en-US" altLang="zh-CN" sz="2000" b="1" dirty="0">
              <a:solidFill>
                <a:schemeClr val="tx1"/>
              </a:solidFill>
            </a:endParaRPr>
          </a:p>
          <a:p>
            <a:pPr lvl="1" indent="-342900" eaLnBrk="1" hangingPunct="1">
              <a:buFont typeface="Wingdings" panose="05000000000000000000" pitchFamily="2" charset="2"/>
              <a:buChar char="Ø"/>
            </a:pPr>
            <a:r>
              <a:rPr lang="zh-CN" altLang="en-US" sz="2000" b="1" dirty="0">
                <a:solidFill>
                  <a:schemeClr val="tx1"/>
                </a:solidFill>
              </a:rPr>
              <a:t>参与解密过程，用户专用的密钥，称为</a:t>
            </a:r>
            <a:r>
              <a:rPr lang="zh-CN" altLang="en-US" sz="2000" b="1" dirty="0">
                <a:solidFill>
                  <a:srgbClr val="0303BD"/>
                </a:solidFill>
              </a:rPr>
              <a:t>私钥</a:t>
            </a:r>
            <a:r>
              <a:rPr lang="zh-CN" altLang="en-US" sz="2000" b="1" dirty="0">
                <a:solidFill>
                  <a:schemeClr val="tx1"/>
                </a:solidFill>
              </a:rPr>
              <a:t>。</a:t>
            </a:r>
            <a:endParaRPr lang="zh-CN" altLang="en-US" sz="2000" b="1" dirty="0">
              <a:solidFill>
                <a:schemeClr val="tx1"/>
              </a:solidFill>
            </a:endParaRPr>
          </a:p>
        </p:txBody>
      </p:sp>
      <p:sp>
        <p:nvSpPr>
          <p:cNvPr id="9" name="文本框 8"/>
          <p:cNvSpPr txBox="1"/>
          <p:nvPr/>
        </p:nvSpPr>
        <p:spPr>
          <a:xfrm>
            <a:off x="1120775" y="4117975"/>
            <a:ext cx="925513" cy="877888"/>
          </a:xfrm>
          <a:prstGeom prst="rect">
            <a:avLst/>
          </a:prstGeom>
          <a:noFill/>
        </p:spPr>
        <p:txBody>
          <a:bodyPr>
            <a:spAutoFit/>
          </a:bodyPr>
          <a:lstStyle/>
          <a:p>
            <a:pPr algn="ctr">
              <a:spcBef>
                <a:spcPts val="600"/>
              </a:spcBef>
              <a:defRPr/>
            </a:pPr>
            <a:r>
              <a:rPr lang="zh-CN" altLang="en-US" sz="2400" b="1" dirty="0">
                <a:solidFill>
                  <a:srgbClr val="0303BD"/>
                </a:solidFill>
              </a:rPr>
              <a:t>明文</a:t>
            </a:r>
            <a:endParaRPr lang="en-US" altLang="zh-CN" sz="2400" b="1" dirty="0">
              <a:solidFill>
                <a:srgbClr val="0303BD"/>
              </a:solidFill>
            </a:endParaRPr>
          </a:p>
          <a:p>
            <a:pPr algn="ctr">
              <a:spcBef>
                <a:spcPts val="600"/>
              </a:spcBef>
              <a:defRPr/>
            </a:pPr>
            <a:r>
              <a:rPr lang="en-US" altLang="zh-CN" sz="2200" b="1" dirty="0">
                <a:solidFill>
                  <a:srgbClr val="0303BD"/>
                </a:solidFill>
                <a:latin typeface="+mn-lt"/>
              </a:rPr>
              <a:t>m</a:t>
            </a:r>
            <a:endParaRPr lang="zh-CN" altLang="en-US" sz="2200" b="1" dirty="0">
              <a:solidFill>
                <a:srgbClr val="0303BD"/>
              </a:solidFill>
              <a:latin typeface="+mn-lt"/>
            </a:endParaRPr>
          </a:p>
        </p:txBody>
      </p:sp>
      <p:cxnSp>
        <p:nvCxnSpPr>
          <p:cNvPr id="10" name="直接箭头连接符 9"/>
          <p:cNvCxnSpPr/>
          <p:nvPr/>
        </p:nvCxnSpPr>
        <p:spPr>
          <a:xfrm>
            <a:off x="950913" y="4579938"/>
            <a:ext cx="1262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12975" y="4117975"/>
            <a:ext cx="1220788" cy="8588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4" name="文本框 11"/>
          <p:cNvSpPr txBox="1">
            <a:spLocks noChangeArrowheads="1"/>
          </p:cNvSpPr>
          <p:nvPr/>
        </p:nvSpPr>
        <p:spPr bwMode="auto">
          <a:xfrm>
            <a:off x="2389188" y="4146550"/>
            <a:ext cx="933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a:solidFill>
                  <a:schemeClr val="tx1"/>
                </a:solidFill>
                <a:latin typeface="Century Gothic" panose="020B0502020202020204" pitchFamily="34" charset="0"/>
              </a:rPr>
              <a:t>加密算法</a:t>
            </a:r>
            <a:endParaRPr lang="zh-CN" altLang="en-US" sz="2400" b="1">
              <a:solidFill>
                <a:schemeClr val="tx1"/>
              </a:solidFill>
              <a:latin typeface="Century Gothic" panose="020B0502020202020204" pitchFamily="34" charset="0"/>
            </a:endParaRPr>
          </a:p>
        </p:txBody>
      </p:sp>
      <p:sp>
        <p:nvSpPr>
          <p:cNvPr id="13" name="矩形 12"/>
          <p:cNvSpPr/>
          <p:nvPr/>
        </p:nvSpPr>
        <p:spPr>
          <a:xfrm>
            <a:off x="5094288" y="4090988"/>
            <a:ext cx="1220787" cy="858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6" name="文本框 13"/>
          <p:cNvSpPr txBox="1">
            <a:spLocks noChangeArrowheads="1"/>
          </p:cNvSpPr>
          <p:nvPr/>
        </p:nvSpPr>
        <p:spPr bwMode="auto">
          <a:xfrm>
            <a:off x="5229225" y="4117975"/>
            <a:ext cx="933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400" b="1" dirty="0">
                <a:solidFill>
                  <a:schemeClr val="tx1"/>
                </a:solidFill>
                <a:latin typeface="Century Gothic" panose="020B0502020202020204" pitchFamily="34" charset="0"/>
              </a:rPr>
              <a:t>解密算法</a:t>
            </a:r>
            <a:endParaRPr lang="zh-CN" altLang="en-US" sz="2400" b="1" dirty="0">
              <a:solidFill>
                <a:schemeClr val="tx1"/>
              </a:solidFill>
              <a:latin typeface="Century Gothic" panose="020B0502020202020204" pitchFamily="34" charset="0"/>
            </a:endParaRPr>
          </a:p>
        </p:txBody>
      </p:sp>
      <p:sp>
        <p:nvSpPr>
          <p:cNvPr id="29707" name="文本框 14"/>
          <p:cNvSpPr txBox="1">
            <a:spLocks noChangeArrowheads="1"/>
          </p:cNvSpPr>
          <p:nvPr/>
        </p:nvSpPr>
        <p:spPr bwMode="auto">
          <a:xfrm>
            <a:off x="3703638" y="4117975"/>
            <a:ext cx="1223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buClrTx/>
              <a:buFontTx/>
              <a:buNone/>
            </a:pPr>
            <a:r>
              <a:rPr lang="zh-CN" altLang="en-US" sz="2400" b="1">
                <a:solidFill>
                  <a:srgbClr val="0303BD"/>
                </a:solidFill>
                <a:latin typeface="Century Gothic" panose="020B0502020202020204" pitchFamily="34" charset="0"/>
              </a:rPr>
              <a:t>密文</a:t>
            </a:r>
            <a:endParaRPr lang="en-US" altLang="zh-CN" sz="2400" b="1">
              <a:solidFill>
                <a:srgbClr val="0303BD"/>
              </a:solidFill>
              <a:latin typeface="Century Gothic" panose="020B0502020202020204" pitchFamily="34" charset="0"/>
            </a:endParaRPr>
          </a:p>
        </p:txBody>
      </p:sp>
      <p:cxnSp>
        <p:nvCxnSpPr>
          <p:cNvPr id="16" name="直接箭头连接符 15"/>
          <p:cNvCxnSpPr/>
          <p:nvPr/>
        </p:nvCxnSpPr>
        <p:spPr>
          <a:xfrm>
            <a:off x="3489325" y="4579938"/>
            <a:ext cx="1549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709" name="文本框 16"/>
          <p:cNvSpPr txBox="1">
            <a:spLocks noChangeArrowheads="1"/>
          </p:cNvSpPr>
          <p:nvPr/>
        </p:nvSpPr>
        <p:spPr bwMode="auto">
          <a:xfrm>
            <a:off x="6499225" y="4122738"/>
            <a:ext cx="1365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spcAft>
                <a:spcPts val="600"/>
              </a:spcAft>
              <a:buClrTx/>
              <a:buFontTx/>
              <a:buNone/>
            </a:pPr>
            <a:r>
              <a:rPr lang="zh-CN" altLang="en-US" sz="2400" b="1">
                <a:solidFill>
                  <a:srgbClr val="0303BD"/>
                </a:solidFill>
                <a:latin typeface="Century Gothic" panose="020B0502020202020204" pitchFamily="34" charset="0"/>
              </a:rPr>
              <a:t>明文</a:t>
            </a:r>
            <a:endParaRPr lang="en-US" altLang="zh-CN" sz="2400" b="1">
              <a:solidFill>
                <a:srgbClr val="0303BD"/>
              </a:solidFill>
              <a:latin typeface="Century Gothic" panose="020B0502020202020204" pitchFamily="34" charset="0"/>
            </a:endParaRPr>
          </a:p>
        </p:txBody>
      </p:sp>
      <p:cxnSp>
        <p:nvCxnSpPr>
          <p:cNvPr id="18" name="直接箭头连接符 17"/>
          <p:cNvCxnSpPr/>
          <p:nvPr/>
        </p:nvCxnSpPr>
        <p:spPr>
          <a:xfrm>
            <a:off x="6315075" y="4579938"/>
            <a:ext cx="17446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7238" y="3295650"/>
            <a:ext cx="6032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1338" y="3233738"/>
            <a:ext cx="55086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3" name="文本框 3"/>
          <p:cNvSpPr txBox="1">
            <a:spLocks noChangeArrowheads="1"/>
          </p:cNvSpPr>
          <p:nvPr/>
        </p:nvSpPr>
        <p:spPr bwMode="auto">
          <a:xfrm>
            <a:off x="6192838" y="3067050"/>
            <a:ext cx="2092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公钥</a:t>
            </a:r>
            <a:r>
              <a:rPr lang="en-US" altLang="zh-CN" sz="2200" b="1">
                <a:solidFill>
                  <a:srgbClr val="C00000"/>
                </a:solidFill>
                <a:latin typeface="Century Gothic" panose="020B0502020202020204" pitchFamily="34" charset="0"/>
              </a:rPr>
              <a:t>K</a:t>
            </a:r>
            <a:r>
              <a:rPr lang="en-US" altLang="zh-CN" sz="2200" b="1" baseline="-25000">
                <a:solidFill>
                  <a:srgbClr val="C00000"/>
                </a:solidFill>
                <a:latin typeface="Century Gothic" panose="020B0502020202020204" pitchFamily="34" charset="0"/>
              </a:rPr>
              <a:t>B</a:t>
            </a:r>
            <a:r>
              <a:rPr lang="en-US" altLang="zh-CN" sz="2200" b="1" baseline="30000">
                <a:solidFill>
                  <a:srgbClr val="C00000"/>
                </a:solidFill>
                <a:latin typeface="Century Gothic" panose="020B0502020202020204" pitchFamily="34" charset="0"/>
              </a:rPr>
              <a:t>+</a:t>
            </a:r>
            <a:endParaRPr lang="en-US" altLang="zh-CN" sz="2200" b="1" baseline="30000">
              <a:solidFill>
                <a:srgbClr val="C00000"/>
              </a:solidFill>
              <a:latin typeface="Century Gothic" panose="020B0502020202020204" pitchFamily="34" charset="0"/>
            </a:endParaRPr>
          </a:p>
        </p:txBody>
      </p:sp>
      <p:pic>
        <p:nvPicPr>
          <p:cNvPr id="29714" name="图片 2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4038" y="3635375"/>
            <a:ext cx="5508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5" name="文本框 25"/>
          <p:cNvSpPr txBox="1">
            <a:spLocks noChangeArrowheads="1"/>
          </p:cNvSpPr>
          <p:nvPr/>
        </p:nvSpPr>
        <p:spPr bwMode="auto">
          <a:xfrm>
            <a:off x="6207125" y="3509963"/>
            <a:ext cx="20907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a:solidFill>
                  <a:srgbClr val="C00000"/>
                </a:solidFill>
                <a:latin typeface="Century Gothic" panose="020B0502020202020204" pitchFamily="34" charset="0"/>
              </a:rPr>
              <a:t>私钥</a:t>
            </a:r>
            <a:r>
              <a:rPr lang="en-US" altLang="zh-CN" sz="2200" b="1">
                <a:solidFill>
                  <a:srgbClr val="C00000"/>
                </a:solidFill>
                <a:latin typeface="Century Gothic" panose="020B0502020202020204" pitchFamily="34" charset="0"/>
              </a:rPr>
              <a:t>K</a:t>
            </a:r>
            <a:r>
              <a:rPr lang="en-US" altLang="zh-CN" sz="2200" b="1" baseline="-25000">
                <a:solidFill>
                  <a:srgbClr val="C00000"/>
                </a:solidFill>
                <a:latin typeface="Century Gothic" panose="020B0502020202020204" pitchFamily="34" charset="0"/>
              </a:rPr>
              <a:t>B</a:t>
            </a:r>
            <a:r>
              <a:rPr lang="en-US" altLang="zh-CN" sz="2200" b="1" baseline="30000">
                <a:solidFill>
                  <a:srgbClr val="C00000"/>
                </a:solidFill>
                <a:latin typeface="Century Gothic" panose="020B0502020202020204" pitchFamily="34" charset="0"/>
              </a:rPr>
              <a:t>-</a:t>
            </a:r>
            <a:endParaRPr lang="en-US" altLang="zh-CN" sz="2200" b="1" baseline="30000">
              <a:solidFill>
                <a:srgbClr val="C00000"/>
              </a:solidFill>
              <a:latin typeface="Century Gothic" panose="020B0502020202020204" pitchFamily="34" charset="0"/>
            </a:endParaRPr>
          </a:p>
        </p:txBody>
      </p:sp>
      <p:sp>
        <p:nvSpPr>
          <p:cNvPr id="28" name="文本框 27"/>
          <p:cNvSpPr txBox="1">
            <a:spLocks noChangeArrowheads="1"/>
          </p:cNvSpPr>
          <p:nvPr/>
        </p:nvSpPr>
        <p:spPr bwMode="auto">
          <a:xfrm>
            <a:off x="1836738" y="3495675"/>
            <a:ext cx="2092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spcBef>
                <a:spcPct val="0"/>
              </a:spcBef>
              <a:buClrTx/>
              <a:buFontTx/>
              <a:buNone/>
            </a:pPr>
            <a:r>
              <a:rPr lang="zh-CN" altLang="en-US" sz="2200" b="1" dirty="0">
                <a:solidFill>
                  <a:srgbClr val="C00000"/>
                </a:solidFill>
                <a:latin typeface="Century Gothic" panose="020B0502020202020204" pitchFamily="34" charset="0"/>
              </a:rPr>
              <a:t>公钥</a:t>
            </a:r>
            <a:r>
              <a:rPr lang="en-US" altLang="zh-CN" sz="2200" b="1" dirty="0">
                <a:solidFill>
                  <a:srgbClr val="C00000"/>
                </a:solidFill>
                <a:latin typeface="Century Gothic" panose="020B0502020202020204" pitchFamily="34" charset="0"/>
              </a:rPr>
              <a:t>K</a:t>
            </a:r>
            <a:r>
              <a:rPr lang="en-US" altLang="zh-CN" sz="2200" b="1" baseline="-25000" dirty="0">
                <a:solidFill>
                  <a:srgbClr val="C00000"/>
                </a:solidFill>
                <a:latin typeface="Century Gothic" panose="020B0502020202020204" pitchFamily="34" charset="0"/>
              </a:rPr>
              <a:t>B</a:t>
            </a:r>
            <a:r>
              <a:rPr lang="en-US" altLang="zh-CN" sz="2200" b="1" baseline="30000" dirty="0">
                <a:solidFill>
                  <a:srgbClr val="C00000"/>
                </a:solidFill>
                <a:latin typeface="Century Gothic" panose="020B0502020202020204" pitchFamily="34" charset="0"/>
              </a:rPr>
              <a:t>+</a:t>
            </a:r>
            <a:endParaRPr lang="en-US" altLang="zh-CN" sz="2200" b="1" baseline="30000" dirty="0">
              <a:solidFill>
                <a:srgbClr val="C00000"/>
              </a:solidFill>
              <a:latin typeface="Century Gothic" panose="020B0502020202020204" pitchFamily="34" charset="0"/>
            </a:endParaRPr>
          </a:p>
        </p:txBody>
      </p:sp>
      <p:cxnSp>
        <p:nvCxnSpPr>
          <p:cNvPr id="29" name="肘形连接符 28"/>
          <p:cNvCxnSpPr/>
          <p:nvPr/>
        </p:nvCxnSpPr>
        <p:spPr>
          <a:xfrm rot="10800000" flipV="1">
            <a:off x="2938463" y="3319463"/>
            <a:ext cx="2603500" cy="771525"/>
          </a:xfrm>
          <a:prstGeom prst="bentConnector3">
            <a:avLst>
              <a:gd name="adj1" fmla="val 1000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24" name="矩形 26623"/>
          <p:cNvSpPr>
            <a:spLocks noChangeArrowheads="1"/>
          </p:cNvSpPr>
          <p:nvPr/>
        </p:nvSpPr>
        <p:spPr bwMode="auto">
          <a:xfrm>
            <a:off x="3768725" y="4552950"/>
            <a:ext cx="1062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buClrTx/>
              <a:buFontTx/>
              <a:buNone/>
            </a:pPr>
            <a:r>
              <a:rPr lang="en-US" altLang="zh-CN" sz="2200" b="1">
                <a:solidFill>
                  <a:srgbClr val="0303BD"/>
                </a:solidFill>
              </a:rPr>
              <a:t>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(m)</a:t>
            </a:r>
            <a:endParaRPr lang="zh-CN" altLang="en-US" sz="2200" b="1">
              <a:solidFill>
                <a:srgbClr val="0303BD"/>
              </a:solidFill>
            </a:endParaRPr>
          </a:p>
        </p:txBody>
      </p:sp>
      <p:sp>
        <p:nvSpPr>
          <p:cNvPr id="26629" name="矩形 26628"/>
          <p:cNvSpPr>
            <a:spLocks noChangeArrowheads="1"/>
          </p:cNvSpPr>
          <p:nvPr/>
        </p:nvSpPr>
        <p:spPr bwMode="auto">
          <a:xfrm>
            <a:off x="6370638" y="4616450"/>
            <a:ext cx="2054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spcAft>
                <a:spcPts val="600"/>
              </a:spcAft>
              <a:buClrTx/>
              <a:buFontTx/>
              <a:buNone/>
            </a:pPr>
            <a:r>
              <a:rPr lang="en-US" altLang="zh-CN" sz="2200" b="1">
                <a:solidFill>
                  <a:srgbClr val="0303BD"/>
                </a:solidFill>
              </a:rPr>
              <a:t>m=K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(m))</a:t>
            </a:r>
            <a:endParaRPr lang="zh-CN" altLang="en-US" sz="2200" b="1">
              <a:solidFill>
                <a:srgbClr val="0303BD"/>
              </a:solidFill>
            </a:endParaRPr>
          </a:p>
        </p:txBody>
      </p:sp>
      <p:sp>
        <p:nvSpPr>
          <p:cNvPr id="26630" name="文本框 26629"/>
          <p:cNvSpPr txBox="1">
            <a:spLocks noChangeArrowheads="1"/>
          </p:cNvSpPr>
          <p:nvPr/>
        </p:nvSpPr>
        <p:spPr bwMode="auto">
          <a:xfrm>
            <a:off x="343695" y="5540375"/>
            <a:ext cx="832881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spcBef>
                <a:spcPct val="0"/>
              </a:spcBef>
              <a:buClrTx/>
              <a:buNone/>
            </a:pPr>
            <a:r>
              <a:rPr lang="zh-CN" altLang="en-US" sz="2200" b="1" dirty="0">
                <a:solidFill>
                  <a:schemeClr val="tx1"/>
                </a:solidFill>
                <a:latin typeface="Century Gothic" panose="020B0502020202020204" pitchFamily="34" charset="0"/>
              </a:rPr>
              <a:t>发送方可以对信息进行加密，但不能对密文进行解密。</a:t>
            </a:r>
            <a:r>
              <a:rPr lang="zh-CN" altLang="en-US" sz="2200" b="1" dirty="0">
                <a:solidFill>
                  <a:schemeClr val="tx1"/>
                </a:solidFill>
              </a:rPr>
              <a:t>即使攻击者截获了传输的密文，也无法破解密文，因为</a:t>
            </a:r>
            <a:r>
              <a:rPr lang="zh-CN" altLang="en-US" sz="2200" b="1" dirty="0">
                <a:solidFill>
                  <a:srgbClr val="FF0000"/>
                </a:solidFill>
              </a:rPr>
              <a:t>只有</a:t>
            </a:r>
            <a:r>
              <a:rPr lang="en-US" altLang="zh-CN" sz="2200" b="1" dirty="0">
                <a:solidFill>
                  <a:srgbClr val="FF0000"/>
                </a:solidFill>
              </a:rPr>
              <a:t>B</a:t>
            </a:r>
            <a:r>
              <a:rPr lang="zh-CN" altLang="en-US" sz="2200" b="1" dirty="0">
                <a:solidFill>
                  <a:srgbClr val="FF0000"/>
                </a:solidFill>
              </a:rPr>
              <a:t>的私钥才能解密密文。</a:t>
            </a:r>
            <a:endParaRPr lang="zh-CN" altLang="en-US" sz="2200" b="1" dirty="0">
              <a:solidFill>
                <a:srgbClr val="FF0000"/>
              </a:solidFill>
            </a:endParaRPr>
          </a:p>
        </p:txBody>
      </p:sp>
      <p:cxnSp>
        <p:nvCxnSpPr>
          <p:cNvPr id="26634" name="直接箭头连接符 26633"/>
          <p:cNvCxnSpPr/>
          <p:nvPr/>
        </p:nvCxnSpPr>
        <p:spPr>
          <a:xfrm>
            <a:off x="5541963" y="3635375"/>
            <a:ext cx="0" cy="455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72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75" y="4051300"/>
            <a:ext cx="81438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30"/>
          <p:cNvSpPr txBox="1"/>
          <p:nvPr/>
        </p:nvSpPr>
        <p:spPr>
          <a:xfrm>
            <a:off x="133350" y="4565650"/>
            <a:ext cx="1011238" cy="460375"/>
          </a:xfrm>
          <a:prstGeom prst="rect">
            <a:avLst/>
          </a:prstGeom>
          <a:noFill/>
        </p:spPr>
        <p:txBody>
          <a:bodyPr>
            <a:spAutoFit/>
          </a:bodyPr>
          <a:lstStyle/>
          <a:p>
            <a:pPr algn="ctr">
              <a:defRPr/>
            </a:pPr>
            <a:r>
              <a:rPr lang="en-US" altLang="zh-CN" sz="2400" b="1" dirty="0">
                <a:latin typeface="+mn-lt"/>
              </a:rPr>
              <a:t>A</a:t>
            </a:r>
            <a:endParaRPr lang="zh-CN" altLang="en-US" sz="2400" b="1" dirty="0">
              <a:latin typeface="+mn-lt"/>
            </a:endParaRPr>
          </a:p>
        </p:txBody>
      </p:sp>
      <p:pic>
        <p:nvPicPr>
          <p:cNvPr id="2972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7213" y="4037013"/>
            <a:ext cx="7508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7791450" y="4619625"/>
            <a:ext cx="1524000" cy="461963"/>
          </a:xfrm>
          <a:prstGeom prst="rect">
            <a:avLst/>
          </a:prstGeom>
          <a:noFill/>
        </p:spPr>
        <p:txBody>
          <a:bodyPr>
            <a:spAutoFit/>
          </a:bodyPr>
          <a:lstStyle/>
          <a:p>
            <a:pPr algn="ctr">
              <a:defRPr/>
            </a:pPr>
            <a:r>
              <a:rPr lang="en-US" altLang="zh-CN" sz="2400" b="1" dirty="0">
                <a:latin typeface="+mn-lt"/>
              </a:rPr>
              <a:t>B</a:t>
            </a:r>
            <a:endParaRPr lang="zh-CN" altLang="en-US" sz="2400" b="1" dirty="0">
              <a:latin typeface="+mn-lt"/>
            </a:endParaRPr>
          </a:p>
        </p:txBody>
      </p:sp>
      <p:sp>
        <p:nvSpPr>
          <p:cNvPr id="32" name="矩形 31"/>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630"/>
                                        </p:tgtEl>
                                        <p:attrNameLst>
                                          <p:attrName>style.visibility</p:attrName>
                                        </p:attrNameLst>
                                      </p:cBhvr>
                                      <p:to>
                                        <p:strVal val="visible"/>
                                      </p:to>
                                    </p:set>
                                    <p:animEffect transition="in" filter="fade">
                                      <p:cBhvr>
                                        <p:cTn id="2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6624" grpId="0"/>
      <p:bldP spid="26629" grpId="0"/>
      <p:bldP spid="266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401781" y="1291862"/>
            <a:ext cx="7956550" cy="2127929"/>
          </a:xfrm>
        </p:spPr>
        <p:txBody>
          <a:bodyPr/>
          <a:lstStyle/>
          <a:p>
            <a:pPr marL="0" indent="0" algn="just" eaLnBrk="1" hangingPunct="1">
              <a:lnSpc>
                <a:spcPct val="110000"/>
              </a:lnSpc>
              <a:spcBef>
                <a:spcPts val="600"/>
              </a:spcBef>
            </a:pPr>
            <a:r>
              <a:rPr lang="en-US" altLang="zh-CN" sz="2200" b="1" dirty="0"/>
              <a:t> </a:t>
            </a:r>
            <a:r>
              <a:rPr lang="zh-CN" altLang="en-US" sz="2200" b="1" dirty="0">
                <a:solidFill>
                  <a:schemeClr val="tx1"/>
                </a:solidFill>
              </a:rPr>
              <a:t>如何解决以下问题：</a:t>
            </a:r>
            <a:endParaRPr lang="en-US" altLang="zh-CN" sz="22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发送方不承认自己发送过某一报文</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接收方伪造一份报文，并声称来自发送方</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某一用户冒充另一用户接收或发送报文</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接收方篡改报文</a:t>
            </a:r>
            <a:endParaRPr lang="en-US" altLang="zh-CN" sz="2000" b="1" dirty="0">
              <a:solidFill>
                <a:schemeClr val="tx1"/>
              </a:solidFill>
            </a:endParaRPr>
          </a:p>
        </p:txBody>
      </p:sp>
      <p:sp>
        <p:nvSpPr>
          <p:cNvPr id="5" name="Rectangle 4"/>
          <p:cNvSpPr>
            <a:spLocks noChangeArrowheads="1"/>
          </p:cNvSpPr>
          <p:nvPr/>
        </p:nvSpPr>
        <p:spPr bwMode="auto">
          <a:xfrm>
            <a:off x="1295834" y="121997"/>
            <a:ext cx="6906057"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a:defRPr/>
            </a:pPr>
            <a:r>
              <a:rPr lang="zh-CN" altLang="en-US" sz="3600" dirty="0" smtClean="0">
                <a:solidFill>
                  <a:schemeClr val="tx1"/>
                </a:solidFill>
                <a:latin typeface="+mj-ea"/>
                <a:ea typeface="+mj-ea"/>
              </a:rPr>
              <a:t>利用非对称加密进行身份认证</a:t>
            </a:r>
            <a:endParaRPr lang="zh-CN" altLang="en-US" sz="3600" dirty="0">
              <a:solidFill>
                <a:schemeClr val="tx1"/>
              </a:solidFill>
              <a:latin typeface="+mj-ea"/>
              <a:ea typeface="+mj-ea"/>
            </a:endParaRPr>
          </a:p>
        </p:txBody>
      </p:sp>
      <p:pic>
        <p:nvPicPr>
          <p:cNvPr id="6"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30203" y="4155113"/>
            <a:ext cx="8143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2131778" y="4667876"/>
            <a:ext cx="1011237" cy="460375"/>
          </a:xfrm>
          <a:prstGeom prst="rect">
            <a:avLst/>
          </a:prstGeom>
          <a:noFill/>
        </p:spPr>
        <p:txBody>
          <a:bodyPr>
            <a:spAutoFit/>
          </a:bodyPr>
          <a:lstStyle/>
          <a:p>
            <a:pPr algn="ctr">
              <a:defRPr/>
            </a:pPr>
            <a:r>
              <a:rPr lang="en-US" altLang="zh-CN" sz="2400" b="1" dirty="0">
                <a:latin typeface="+mn-lt"/>
              </a:rPr>
              <a:t>A</a:t>
            </a:r>
            <a:endParaRPr lang="zh-CN" altLang="en-US" sz="2400" b="1" dirty="0">
              <a:latin typeface="+mn-lt"/>
            </a:endParaRPr>
          </a:p>
        </p:txBody>
      </p:sp>
      <p:pic>
        <p:nvPicPr>
          <p:cNvPr id="8"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2690" y="4101138"/>
            <a:ext cx="7508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505340" y="4683751"/>
            <a:ext cx="1524000" cy="461962"/>
          </a:xfrm>
          <a:prstGeom prst="rect">
            <a:avLst/>
          </a:prstGeom>
          <a:noFill/>
        </p:spPr>
        <p:txBody>
          <a:bodyPr>
            <a:spAutoFit/>
          </a:bodyPr>
          <a:lstStyle/>
          <a:p>
            <a:pPr algn="ctr">
              <a:defRPr/>
            </a:pPr>
            <a:r>
              <a:rPr lang="en-US" altLang="zh-CN" sz="2400" b="1" dirty="0">
                <a:latin typeface="+mn-lt"/>
              </a:rPr>
              <a:t>B</a:t>
            </a:r>
            <a:endParaRPr lang="zh-CN" altLang="en-US" sz="2400" b="1" dirty="0">
              <a:latin typeface="+mn-lt"/>
            </a:endParaRPr>
          </a:p>
        </p:txBody>
      </p:sp>
      <p:cxnSp>
        <p:nvCxnSpPr>
          <p:cNvPr id="10" name="直接箭头连接符 9"/>
          <p:cNvCxnSpPr/>
          <p:nvPr/>
        </p:nvCxnSpPr>
        <p:spPr>
          <a:xfrm>
            <a:off x="3474803" y="4439276"/>
            <a:ext cx="3155950"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69678" y="3578851"/>
            <a:ext cx="2822575" cy="430212"/>
          </a:xfrm>
          <a:prstGeom prst="rect">
            <a:avLst/>
          </a:prstGeom>
          <a:noFill/>
        </p:spPr>
        <p:txBody>
          <a:bodyPr>
            <a:spAutoFit/>
          </a:bodyPr>
          <a:lstStyle/>
          <a:p>
            <a:pPr>
              <a:defRPr/>
            </a:pPr>
            <a:r>
              <a:rPr lang="en-US" altLang="zh-CN" sz="2200" b="1" dirty="0">
                <a:latin typeface="+mn-lt"/>
              </a:rPr>
              <a:t>K</a:t>
            </a:r>
            <a:r>
              <a:rPr lang="en-US" altLang="zh-CN" sz="2200" b="1" baseline="-25000" dirty="0">
                <a:latin typeface="+mn-lt"/>
              </a:rPr>
              <a:t>A</a:t>
            </a:r>
            <a:r>
              <a:rPr lang="en-US" altLang="zh-CN" sz="2200" b="1" baseline="30000" dirty="0">
                <a:latin typeface="+mn-lt"/>
              </a:rPr>
              <a:t>+</a:t>
            </a:r>
            <a:r>
              <a:rPr lang="zh-CN" altLang="en-US" sz="2200" b="1" dirty="0">
                <a:latin typeface="+mn-lt"/>
              </a:rPr>
              <a:t>、</a:t>
            </a:r>
            <a:r>
              <a:rPr lang="en-US" altLang="zh-CN" sz="2200" b="1" dirty="0">
                <a:solidFill>
                  <a:srgbClr val="FF0000"/>
                </a:solidFill>
                <a:latin typeface="+mn-lt"/>
              </a:rPr>
              <a:t>K</a:t>
            </a:r>
            <a:r>
              <a:rPr lang="en-US" altLang="zh-CN" sz="2200" b="1" baseline="-25000" dirty="0">
                <a:solidFill>
                  <a:srgbClr val="FF0000"/>
                </a:solidFill>
                <a:latin typeface="+mn-lt"/>
              </a:rPr>
              <a:t>A</a:t>
            </a:r>
            <a:r>
              <a:rPr lang="en-US" altLang="zh-CN" sz="2200" b="1" baseline="30000" dirty="0">
                <a:solidFill>
                  <a:srgbClr val="FF0000"/>
                </a:solidFill>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B</a:t>
            </a:r>
            <a:r>
              <a:rPr lang="en-US" altLang="zh-CN" sz="2200" b="1" baseline="30000" dirty="0">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C</a:t>
            </a:r>
            <a:r>
              <a:rPr lang="en-US" altLang="zh-CN" sz="2200" b="1" baseline="30000" dirty="0">
                <a:latin typeface="+mn-lt"/>
              </a:rPr>
              <a:t>+</a:t>
            </a:r>
            <a:endParaRPr lang="zh-CN" altLang="en-US" sz="2200" b="1" baseline="30000" dirty="0">
              <a:latin typeface="+mn-lt"/>
            </a:endParaRPr>
          </a:p>
        </p:txBody>
      </p:sp>
      <p:sp>
        <p:nvSpPr>
          <p:cNvPr id="14" name="文本框 13"/>
          <p:cNvSpPr txBox="1"/>
          <p:nvPr/>
        </p:nvSpPr>
        <p:spPr>
          <a:xfrm>
            <a:off x="5856053" y="3594726"/>
            <a:ext cx="2822575" cy="430212"/>
          </a:xfrm>
          <a:prstGeom prst="rect">
            <a:avLst/>
          </a:prstGeom>
          <a:noFill/>
        </p:spPr>
        <p:txBody>
          <a:bodyPr>
            <a:spAutoFit/>
          </a:bodyPr>
          <a:lstStyle/>
          <a:p>
            <a:pPr>
              <a:defRPr/>
            </a:pPr>
            <a:r>
              <a:rPr lang="en-US" altLang="zh-CN" sz="2200" b="1" dirty="0">
                <a:latin typeface="+mn-lt"/>
              </a:rPr>
              <a:t>K</a:t>
            </a:r>
            <a:r>
              <a:rPr lang="en-US" altLang="zh-CN" sz="2200" b="1" baseline="-25000" dirty="0">
                <a:latin typeface="+mn-lt"/>
              </a:rPr>
              <a:t>B</a:t>
            </a:r>
            <a:r>
              <a:rPr lang="en-US" altLang="zh-CN" sz="2200" b="1" baseline="30000" dirty="0">
                <a:latin typeface="+mn-lt"/>
              </a:rPr>
              <a:t>+</a:t>
            </a:r>
            <a:r>
              <a:rPr lang="zh-CN" altLang="en-US" sz="2200" b="1" dirty="0">
                <a:latin typeface="+mn-lt"/>
              </a:rPr>
              <a:t>、</a:t>
            </a:r>
            <a:r>
              <a:rPr lang="en-US" altLang="zh-CN" sz="2200" b="1" dirty="0">
                <a:solidFill>
                  <a:srgbClr val="FF0000"/>
                </a:solidFill>
                <a:latin typeface="+mn-lt"/>
              </a:rPr>
              <a:t>K</a:t>
            </a:r>
            <a:r>
              <a:rPr lang="en-US" altLang="zh-CN" sz="2200" b="1" baseline="-25000" dirty="0">
                <a:solidFill>
                  <a:srgbClr val="FF0000"/>
                </a:solidFill>
                <a:latin typeface="+mn-lt"/>
              </a:rPr>
              <a:t>B</a:t>
            </a:r>
            <a:r>
              <a:rPr lang="en-US" altLang="zh-CN" sz="2200" b="1" baseline="30000" dirty="0">
                <a:solidFill>
                  <a:srgbClr val="FF0000"/>
                </a:solidFill>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A</a:t>
            </a:r>
            <a:r>
              <a:rPr lang="en-US" altLang="zh-CN" sz="2200" b="1" baseline="30000" dirty="0">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C</a:t>
            </a:r>
            <a:r>
              <a:rPr lang="en-US" altLang="zh-CN" sz="2200" b="1" baseline="30000" dirty="0">
                <a:latin typeface="+mn-lt"/>
              </a:rPr>
              <a:t>+</a:t>
            </a:r>
            <a:endParaRPr lang="zh-CN" altLang="en-US" sz="2200" b="1" baseline="30000" dirty="0">
              <a:latin typeface="+mn-lt"/>
            </a:endParaRPr>
          </a:p>
        </p:txBody>
      </p:sp>
      <p:sp>
        <p:nvSpPr>
          <p:cNvPr id="15" name="矩形 14"/>
          <p:cNvSpPr>
            <a:spLocks noChangeArrowheads="1"/>
          </p:cNvSpPr>
          <p:nvPr/>
        </p:nvSpPr>
        <p:spPr bwMode="auto">
          <a:xfrm>
            <a:off x="2204316" y="5188576"/>
            <a:ext cx="1027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buClrTx/>
              <a:buFontTx/>
              <a:buNone/>
            </a:pPr>
            <a:r>
              <a:rPr lang="en-US" altLang="zh-CN" sz="2200" b="1">
                <a:solidFill>
                  <a:srgbClr val="FF0000"/>
                </a:solidFill>
              </a:rPr>
              <a:t>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(m)</a:t>
            </a:r>
            <a:endParaRPr lang="zh-CN" altLang="en-US" sz="2200" b="1">
              <a:solidFill>
                <a:srgbClr val="FF0000"/>
              </a:solidFill>
            </a:endParaRPr>
          </a:p>
        </p:txBody>
      </p:sp>
      <p:sp>
        <p:nvSpPr>
          <p:cNvPr id="16" name="矩形 15"/>
          <p:cNvSpPr>
            <a:spLocks noChangeArrowheads="1"/>
          </p:cNvSpPr>
          <p:nvPr/>
        </p:nvSpPr>
        <p:spPr bwMode="auto">
          <a:xfrm>
            <a:off x="6127029" y="5175876"/>
            <a:ext cx="20748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spcAft>
                <a:spcPts val="600"/>
              </a:spcAft>
              <a:buClrTx/>
              <a:buFontTx/>
              <a:buNone/>
            </a:pPr>
            <a:r>
              <a:rPr lang="en-US" altLang="zh-CN" sz="2200" b="1">
                <a:solidFill>
                  <a:srgbClr val="FF0000"/>
                </a:solidFill>
              </a:rPr>
              <a:t>m=K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(m))</a:t>
            </a:r>
            <a:endParaRPr lang="zh-CN" altLang="en-US" sz="2200" b="1">
              <a:solidFill>
                <a:srgbClr val="FF0000"/>
              </a:solidFill>
            </a:endParaRPr>
          </a:p>
        </p:txBody>
      </p:sp>
      <p:sp>
        <p:nvSpPr>
          <p:cNvPr id="18" name="文本框 17"/>
          <p:cNvSpPr txBox="1"/>
          <p:nvPr/>
        </p:nvSpPr>
        <p:spPr>
          <a:xfrm>
            <a:off x="597044" y="5236757"/>
            <a:ext cx="1300686" cy="369332"/>
          </a:xfrm>
          <a:prstGeom prst="rect">
            <a:avLst/>
          </a:prstGeom>
          <a:noFill/>
        </p:spPr>
        <p:txBody>
          <a:bodyPr wrap="square" rtlCol="0">
            <a:spAutoFit/>
          </a:bodyPr>
          <a:lstStyle/>
          <a:p>
            <a:r>
              <a:rPr lang="zh-CN" altLang="en-US" b="1" dirty="0" smtClean="0"/>
              <a:t>认证模型</a:t>
            </a:r>
            <a:endParaRPr lang="zh-CN" altLang="en-US" b="1" dirty="0"/>
          </a:p>
        </p:txBody>
      </p:sp>
      <p:sp>
        <p:nvSpPr>
          <p:cNvPr id="3" name="矩形 2"/>
          <p:cNvSpPr/>
          <p:nvPr/>
        </p:nvSpPr>
        <p:spPr>
          <a:xfrm>
            <a:off x="401781" y="5845801"/>
            <a:ext cx="8592244" cy="769441"/>
          </a:xfrm>
          <a:prstGeom prst="rect">
            <a:avLst/>
          </a:prstGeom>
        </p:spPr>
        <p:txBody>
          <a:bodyPr wrap="square">
            <a:spAutoFit/>
          </a:bodyPr>
          <a:lstStyle/>
          <a:p>
            <a:pPr lvl="0" algn="just">
              <a:spcBef>
                <a:spcPct val="0"/>
              </a:spcBef>
            </a:pPr>
            <a:r>
              <a:rPr lang="zh-CN" altLang="en-US" sz="2200" b="1" dirty="0">
                <a:solidFill>
                  <a:srgbClr val="000000"/>
                </a:solidFill>
                <a:latin typeface="Century Gothic" panose="020B0502020202020204" pitchFamily="34" charset="0"/>
              </a:rPr>
              <a:t>接收</a:t>
            </a:r>
            <a:r>
              <a:rPr lang="zh-CN" altLang="en-US" sz="2200" b="1" dirty="0" smtClean="0">
                <a:solidFill>
                  <a:srgbClr val="000000"/>
                </a:solidFill>
                <a:latin typeface="Century Gothic" panose="020B0502020202020204" pitchFamily="34" charset="0"/>
              </a:rPr>
              <a:t>方</a:t>
            </a:r>
            <a:r>
              <a:rPr lang="en-US" altLang="zh-CN" sz="2200" b="1" dirty="0" smtClean="0">
                <a:solidFill>
                  <a:srgbClr val="000000"/>
                </a:solidFill>
                <a:latin typeface="Century Gothic" panose="020B0502020202020204" pitchFamily="34" charset="0"/>
              </a:rPr>
              <a:t>B</a:t>
            </a:r>
            <a:r>
              <a:rPr lang="zh-CN" altLang="en-US" sz="2200" b="1" dirty="0" smtClean="0">
                <a:solidFill>
                  <a:srgbClr val="000000"/>
                </a:solidFill>
                <a:latin typeface="Century Gothic" panose="020B0502020202020204" pitchFamily="34" charset="0"/>
              </a:rPr>
              <a:t>使用发送方</a:t>
            </a:r>
            <a:r>
              <a:rPr lang="en-US" altLang="zh-CN" sz="2200" b="1" dirty="0" smtClean="0">
                <a:solidFill>
                  <a:srgbClr val="000000"/>
                </a:solidFill>
                <a:latin typeface="Century Gothic" panose="020B0502020202020204" pitchFamily="34" charset="0"/>
              </a:rPr>
              <a:t>A</a:t>
            </a:r>
            <a:r>
              <a:rPr lang="zh-CN" altLang="en-US" sz="2200" b="1" dirty="0" smtClean="0">
                <a:solidFill>
                  <a:srgbClr val="000000"/>
                </a:solidFill>
                <a:latin typeface="Century Gothic" panose="020B0502020202020204" pitchFamily="34" charset="0"/>
              </a:rPr>
              <a:t>的公钥进行解密，可以破解，即可以确定</a:t>
            </a:r>
            <a:r>
              <a:rPr lang="en-US" altLang="zh-CN" sz="2200" b="1" dirty="0" smtClean="0">
                <a:solidFill>
                  <a:srgbClr val="000000"/>
                </a:solidFill>
                <a:latin typeface="Century Gothic" panose="020B0502020202020204" pitchFamily="34" charset="0"/>
              </a:rPr>
              <a:t>A</a:t>
            </a:r>
            <a:r>
              <a:rPr lang="zh-CN" altLang="en-US" sz="2200" b="1" dirty="0" smtClean="0">
                <a:solidFill>
                  <a:srgbClr val="000000"/>
                </a:solidFill>
                <a:latin typeface="Century Gothic" panose="020B0502020202020204" pitchFamily="34" charset="0"/>
              </a:rPr>
              <a:t>的身份，因为只有</a:t>
            </a:r>
            <a:r>
              <a:rPr lang="en-US" altLang="zh-CN" sz="2200" b="1" dirty="0" smtClean="0">
                <a:solidFill>
                  <a:srgbClr val="000000"/>
                </a:solidFill>
                <a:latin typeface="Century Gothic" panose="020B0502020202020204" pitchFamily="34" charset="0"/>
              </a:rPr>
              <a:t>A</a:t>
            </a:r>
            <a:r>
              <a:rPr lang="zh-CN" altLang="en-US" sz="2200" b="1" dirty="0" smtClean="0">
                <a:solidFill>
                  <a:srgbClr val="000000"/>
                </a:solidFill>
                <a:latin typeface="Century Gothic" panose="020B0502020202020204" pitchFamily="34" charset="0"/>
              </a:rPr>
              <a:t>有</a:t>
            </a:r>
            <a:r>
              <a:rPr lang="en-US" altLang="zh-CN" sz="2200" b="1" dirty="0" smtClean="0">
                <a:solidFill>
                  <a:srgbClr val="000000"/>
                </a:solidFill>
                <a:latin typeface="Century Gothic" panose="020B0502020202020204" pitchFamily="34" charset="0"/>
              </a:rPr>
              <a:t>A</a:t>
            </a:r>
            <a:r>
              <a:rPr lang="zh-CN" altLang="en-US" sz="2200" b="1" dirty="0" smtClean="0">
                <a:solidFill>
                  <a:srgbClr val="000000"/>
                </a:solidFill>
                <a:latin typeface="Century Gothic" panose="020B0502020202020204" pitchFamily="34" charset="0"/>
              </a:rPr>
              <a:t>的私钥。</a:t>
            </a:r>
            <a:endParaRPr lang="zh-CN" altLang="en-US" sz="2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84730" y="1973022"/>
            <a:ext cx="8143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86305" y="2485785"/>
            <a:ext cx="1011237" cy="460375"/>
          </a:xfrm>
          <a:prstGeom prst="rect">
            <a:avLst/>
          </a:prstGeom>
          <a:noFill/>
        </p:spPr>
        <p:txBody>
          <a:bodyPr>
            <a:spAutoFit/>
          </a:bodyPr>
          <a:lstStyle/>
          <a:p>
            <a:pPr algn="ctr">
              <a:defRPr/>
            </a:pPr>
            <a:r>
              <a:rPr lang="en-US" altLang="zh-CN" sz="2400" b="1" dirty="0">
                <a:latin typeface="+mn-lt"/>
              </a:rPr>
              <a:t>A</a:t>
            </a:r>
            <a:endParaRPr lang="zh-CN" altLang="en-US" sz="2400" b="1" dirty="0">
              <a:latin typeface="+mn-lt"/>
            </a:endParaRPr>
          </a:p>
        </p:txBody>
      </p:sp>
      <p:pic>
        <p:nvPicPr>
          <p:cNvPr id="31748"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7217" y="1919047"/>
            <a:ext cx="7508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359867" y="2501660"/>
            <a:ext cx="1524000" cy="461962"/>
          </a:xfrm>
          <a:prstGeom prst="rect">
            <a:avLst/>
          </a:prstGeom>
          <a:noFill/>
        </p:spPr>
        <p:txBody>
          <a:bodyPr>
            <a:spAutoFit/>
          </a:bodyPr>
          <a:lstStyle/>
          <a:p>
            <a:pPr algn="ctr">
              <a:defRPr/>
            </a:pPr>
            <a:r>
              <a:rPr lang="en-US" altLang="zh-CN" sz="2400" b="1" dirty="0">
                <a:latin typeface="+mn-lt"/>
              </a:rPr>
              <a:t>B</a:t>
            </a:r>
            <a:endParaRPr lang="zh-CN" altLang="en-US" sz="2400" b="1" dirty="0">
              <a:latin typeface="+mn-lt"/>
            </a:endParaRPr>
          </a:p>
        </p:txBody>
      </p:sp>
      <p:cxnSp>
        <p:nvCxnSpPr>
          <p:cNvPr id="8" name="直接箭头连接符 7"/>
          <p:cNvCxnSpPr/>
          <p:nvPr/>
        </p:nvCxnSpPr>
        <p:spPr>
          <a:xfrm>
            <a:off x="3329330" y="2257185"/>
            <a:ext cx="3155950"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a:spLocks noChangeArrowheads="1"/>
          </p:cNvSpPr>
          <p:nvPr/>
        </p:nvSpPr>
        <p:spPr bwMode="auto">
          <a:xfrm>
            <a:off x="1986305" y="2963622"/>
            <a:ext cx="10620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buClrTx/>
              <a:buFontTx/>
              <a:buNone/>
            </a:pPr>
            <a:r>
              <a:rPr lang="en-US" altLang="zh-CN" sz="2200" b="1">
                <a:solidFill>
                  <a:srgbClr val="0303BD"/>
                </a:solidFill>
              </a:rPr>
              <a:t>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(m)</a:t>
            </a:r>
            <a:endParaRPr lang="zh-CN" altLang="en-US" sz="2200" b="1">
              <a:solidFill>
                <a:srgbClr val="0303BD"/>
              </a:solidFill>
            </a:endParaRPr>
          </a:p>
        </p:txBody>
      </p:sp>
      <p:sp>
        <p:nvSpPr>
          <p:cNvPr id="10" name="矩形 9"/>
          <p:cNvSpPr>
            <a:spLocks noChangeArrowheads="1"/>
          </p:cNvSpPr>
          <p:nvPr/>
        </p:nvSpPr>
        <p:spPr bwMode="auto">
          <a:xfrm>
            <a:off x="5912192" y="2963622"/>
            <a:ext cx="2054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spcAft>
                <a:spcPts val="600"/>
              </a:spcAft>
              <a:buClrTx/>
              <a:buFontTx/>
              <a:buNone/>
            </a:pPr>
            <a:r>
              <a:rPr lang="en-US" altLang="zh-CN" sz="2200" b="1">
                <a:solidFill>
                  <a:srgbClr val="0303BD"/>
                </a:solidFill>
              </a:rPr>
              <a:t>m=K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(K</a:t>
            </a:r>
            <a:r>
              <a:rPr lang="en-US" altLang="zh-CN" sz="2200" b="1" baseline="-25000">
                <a:solidFill>
                  <a:srgbClr val="0303BD"/>
                </a:solidFill>
              </a:rPr>
              <a:t>B</a:t>
            </a:r>
            <a:r>
              <a:rPr lang="en-US" altLang="zh-CN" sz="2200" b="1" baseline="30000">
                <a:solidFill>
                  <a:srgbClr val="0303BD"/>
                </a:solidFill>
              </a:rPr>
              <a:t>+</a:t>
            </a:r>
            <a:r>
              <a:rPr lang="en-US" altLang="zh-CN" sz="2200" b="1">
                <a:solidFill>
                  <a:srgbClr val="0303BD"/>
                </a:solidFill>
              </a:rPr>
              <a:t>(m))</a:t>
            </a:r>
            <a:endParaRPr lang="zh-CN" altLang="en-US" sz="2200" b="1">
              <a:solidFill>
                <a:srgbClr val="0303BD"/>
              </a:solidFill>
            </a:endParaRPr>
          </a:p>
        </p:txBody>
      </p:sp>
      <p:sp>
        <p:nvSpPr>
          <p:cNvPr id="12" name="文本框 11"/>
          <p:cNvSpPr txBox="1"/>
          <p:nvPr/>
        </p:nvSpPr>
        <p:spPr>
          <a:xfrm>
            <a:off x="424205" y="1396760"/>
            <a:ext cx="2822575" cy="430212"/>
          </a:xfrm>
          <a:prstGeom prst="rect">
            <a:avLst/>
          </a:prstGeom>
          <a:noFill/>
        </p:spPr>
        <p:txBody>
          <a:bodyPr>
            <a:spAutoFit/>
          </a:bodyPr>
          <a:lstStyle/>
          <a:p>
            <a:pPr>
              <a:defRPr/>
            </a:pPr>
            <a:r>
              <a:rPr lang="en-US" altLang="zh-CN" sz="2200" b="1" dirty="0">
                <a:latin typeface="+mn-lt"/>
              </a:rPr>
              <a:t>K</a:t>
            </a:r>
            <a:r>
              <a:rPr lang="en-US" altLang="zh-CN" sz="2200" b="1" baseline="-25000" dirty="0">
                <a:latin typeface="+mn-lt"/>
              </a:rPr>
              <a:t>A</a:t>
            </a:r>
            <a:r>
              <a:rPr lang="en-US" altLang="zh-CN" sz="2200" b="1" baseline="30000" dirty="0">
                <a:latin typeface="+mn-lt"/>
              </a:rPr>
              <a:t>+</a:t>
            </a:r>
            <a:r>
              <a:rPr lang="zh-CN" altLang="en-US" sz="2200" b="1" dirty="0">
                <a:latin typeface="+mn-lt"/>
              </a:rPr>
              <a:t>、</a:t>
            </a:r>
            <a:r>
              <a:rPr lang="en-US" altLang="zh-CN" sz="2200" b="1" dirty="0">
                <a:solidFill>
                  <a:srgbClr val="FF0000"/>
                </a:solidFill>
                <a:latin typeface="+mn-lt"/>
              </a:rPr>
              <a:t>K</a:t>
            </a:r>
            <a:r>
              <a:rPr lang="en-US" altLang="zh-CN" sz="2200" b="1" baseline="-25000" dirty="0">
                <a:solidFill>
                  <a:srgbClr val="FF0000"/>
                </a:solidFill>
                <a:latin typeface="+mn-lt"/>
              </a:rPr>
              <a:t>A</a:t>
            </a:r>
            <a:r>
              <a:rPr lang="en-US" altLang="zh-CN" sz="2200" b="1" baseline="30000" dirty="0">
                <a:solidFill>
                  <a:srgbClr val="FF0000"/>
                </a:solidFill>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B</a:t>
            </a:r>
            <a:r>
              <a:rPr lang="en-US" altLang="zh-CN" sz="2200" b="1" baseline="30000" dirty="0">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C</a:t>
            </a:r>
            <a:r>
              <a:rPr lang="en-US" altLang="zh-CN" sz="2200" b="1" baseline="30000" dirty="0">
                <a:latin typeface="+mn-lt"/>
              </a:rPr>
              <a:t>+</a:t>
            </a:r>
            <a:endParaRPr lang="zh-CN" altLang="en-US" sz="2200" b="1" baseline="30000" dirty="0">
              <a:latin typeface="+mn-lt"/>
            </a:endParaRPr>
          </a:p>
        </p:txBody>
      </p:sp>
      <p:sp>
        <p:nvSpPr>
          <p:cNvPr id="13" name="文本框 12"/>
          <p:cNvSpPr txBox="1"/>
          <p:nvPr/>
        </p:nvSpPr>
        <p:spPr>
          <a:xfrm>
            <a:off x="5710580" y="1412635"/>
            <a:ext cx="2822575" cy="430212"/>
          </a:xfrm>
          <a:prstGeom prst="rect">
            <a:avLst/>
          </a:prstGeom>
          <a:noFill/>
        </p:spPr>
        <p:txBody>
          <a:bodyPr>
            <a:spAutoFit/>
          </a:bodyPr>
          <a:lstStyle/>
          <a:p>
            <a:pPr>
              <a:defRPr/>
            </a:pPr>
            <a:r>
              <a:rPr lang="en-US" altLang="zh-CN" sz="2200" b="1" dirty="0">
                <a:latin typeface="+mn-lt"/>
              </a:rPr>
              <a:t>K</a:t>
            </a:r>
            <a:r>
              <a:rPr lang="en-US" altLang="zh-CN" sz="2200" b="1" baseline="-25000" dirty="0">
                <a:latin typeface="+mn-lt"/>
              </a:rPr>
              <a:t>B</a:t>
            </a:r>
            <a:r>
              <a:rPr lang="en-US" altLang="zh-CN" sz="2200" b="1" baseline="30000" dirty="0">
                <a:latin typeface="+mn-lt"/>
              </a:rPr>
              <a:t>+</a:t>
            </a:r>
            <a:r>
              <a:rPr lang="zh-CN" altLang="en-US" sz="2200" b="1" dirty="0">
                <a:latin typeface="+mn-lt"/>
              </a:rPr>
              <a:t>、</a:t>
            </a:r>
            <a:r>
              <a:rPr lang="en-US" altLang="zh-CN" sz="2200" b="1" dirty="0">
                <a:solidFill>
                  <a:srgbClr val="FF0000"/>
                </a:solidFill>
                <a:latin typeface="+mn-lt"/>
              </a:rPr>
              <a:t>K</a:t>
            </a:r>
            <a:r>
              <a:rPr lang="en-US" altLang="zh-CN" sz="2200" b="1" baseline="-25000" dirty="0">
                <a:solidFill>
                  <a:srgbClr val="FF0000"/>
                </a:solidFill>
                <a:latin typeface="+mn-lt"/>
              </a:rPr>
              <a:t>B</a:t>
            </a:r>
            <a:r>
              <a:rPr lang="en-US" altLang="zh-CN" sz="2200" b="1" baseline="30000" dirty="0">
                <a:solidFill>
                  <a:srgbClr val="FF0000"/>
                </a:solidFill>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A</a:t>
            </a:r>
            <a:r>
              <a:rPr lang="en-US" altLang="zh-CN" sz="2200" b="1" baseline="30000" dirty="0">
                <a:latin typeface="+mn-lt"/>
              </a:rPr>
              <a:t>+</a:t>
            </a:r>
            <a:r>
              <a:rPr lang="zh-CN" altLang="en-US" sz="2200" b="1" dirty="0">
                <a:latin typeface="+mn-lt"/>
              </a:rPr>
              <a:t>、</a:t>
            </a:r>
            <a:r>
              <a:rPr lang="en-US" altLang="zh-CN" sz="2200" b="1" dirty="0">
                <a:latin typeface="+mn-lt"/>
              </a:rPr>
              <a:t>K</a:t>
            </a:r>
            <a:r>
              <a:rPr lang="en-US" altLang="zh-CN" sz="2200" b="1" baseline="-25000" dirty="0">
                <a:latin typeface="+mn-lt"/>
              </a:rPr>
              <a:t>C</a:t>
            </a:r>
            <a:r>
              <a:rPr lang="en-US" altLang="zh-CN" sz="2200" b="1" baseline="30000" dirty="0">
                <a:latin typeface="+mn-lt"/>
              </a:rPr>
              <a:t>+</a:t>
            </a:r>
            <a:endParaRPr lang="zh-CN" altLang="en-US" sz="2200" b="1" baseline="30000" dirty="0">
              <a:latin typeface="+mn-lt"/>
            </a:endParaRPr>
          </a:p>
        </p:txBody>
      </p:sp>
      <p:sp>
        <p:nvSpPr>
          <p:cNvPr id="14" name="矩形 13"/>
          <p:cNvSpPr>
            <a:spLocks noChangeArrowheads="1"/>
          </p:cNvSpPr>
          <p:nvPr/>
        </p:nvSpPr>
        <p:spPr bwMode="auto">
          <a:xfrm>
            <a:off x="2003767" y="3500197"/>
            <a:ext cx="1027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buClrTx/>
              <a:buFontTx/>
              <a:buNone/>
            </a:pPr>
            <a:r>
              <a:rPr lang="en-US" altLang="zh-CN" sz="2200" b="1">
                <a:solidFill>
                  <a:srgbClr val="FF0000"/>
                </a:solidFill>
              </a:rPr>
              <a:t>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(m)</a:t>
            </a:r>
            <a:endParaRPr lang="zh-CN" altLang="en-US" sz="2200" b="1">
              <a:solidFill>
                <a:srgbClr val="FF0000"/>
              </a:solidFill>
            </a:endParaRPr>
          </a:p>
        </p:txBody>
      </p:sp>
      <p:sp>
        <p:nvSpPr>
          <p:cNvPr id="15" name="矩形 14"/>
          <p:cNvSpPr>
            <a:spLocks noChangeArrowheads="1"/>
          </p:cNvSpPr>
          <p:nvPr/>
        </p:nvSpPr>
        <p:spPr bwMode="auto">
          <a:xfrm>
            <a:off x="5926480" y="3487497"/>
            <a:ext cx="20748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ctr">
              <a:spcBef>
                <a:spcPts val="600"/>
              </a:spcBef>
              <a:spcAft>
                <a:spcPts val="600"/>
              </a:spcAft>
              <a:buClrTx/>
              <a:buFontTx/>
              <a:buNone/>
            </a:pPr>
            <a:r>
              <a:rPr lang="en-US" altLang="zh-CN" sz="2200" b="1">
                <a:solidFill>
                  <a:srgbClr val="FF0000"/>
                </a:solidFill>
              </a:rPr>
              <a:t>m=K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(K</a:t>
            </a:r>
            <a:r>
              <a:rPr lang="en-US" altLang="zh-CN" sz="2200" b="1" baseline="-25000">
                <a:solidFill>
                  <a:srgbClr val="FF0000"/>
                </a:solidFill>
              </a:rPr>
              <a:t>A</a:t>
            </a:r>
            <a:r>
              <a:rPr lang="en-US" altLang="zh-CN" sz="2200" b="1" baseline="30000">
                <a:solidFill>
                  <a:srgbClr val="FF0000"/>
                </a:solidFill>
              </a:rPr>
              <a:t>-</a:t>
            </a:r>
            <a:r>
              <a:rPr lang="en-US" altLang="zh-CN" sz="2200" b="1">
                <a:solidFill>
                  <a:srgbClr val="FF0000"/>
                </a:solidFill>
              </a:rPr>
              <a:t>(m))</a:t>
            </a:r>
            <a:endParaRPr lang="zh-CN" altLang="en-US" sz="2200" b="1">
              <a:solidFill>
                <a:srgbClr val="FF0000"/>
              </a:solidFill>
            </a:endParaRPr>
          </a:p>
        </p:txBody>
      </p:sp>
      <p:sp>
        <p:nvSpPr>
          <p:cNvPr id="16" name="文本框 15"/>
          <p:cNvSpPr txBox="1">
            <a:spLocks noChangeArrowheads="1"/>
          </p:cNvSpPr>
          <p:nvPr/>
        </p:nvSpPr>
        <p:spPr bwMode="auto">
          <a:xfrm>
            <a:off x="214746" y="4469604"/>
            <a:ext cx="8700653" cy="210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a:lnSpc>
                <a:spcPct val="110000"/>
              </a:lnSpc>
              <a:spcBef>
                <a:spcPts val="600"/>
              </a:spcBef>
              <a:spcAft>
                <a:spcPts val="600"/>
              </a:spcAft>
              <a:buClr>
                <a:srgbClr val="C00000"/>
              </a:buClr>
              <a:buFont typeface="Wingdings" panose="05000000000000000000" pitchFamily="2" charset="2"/>
              <a:buChar char="n"/>
            </a:pPr>
            <a:r>
              <a:rPr lang="zh-CN" altLang="en-US" sz="2200" b="1" dirty="0">
                <a:solidFill>
                  <a:schemeClr val="tx1"/>
                </a:solidFill>
                <a:latin typeface="Century Gothic" panose="020B0502020202020204" pitchFamily="34" charset="0"/>
              </a:rPr>
              <a:t>接收方</a:t>
            </a:r>
            <a:r>
              <a:rPr lang="zh-CN" altLang="en-US" sz="2200" b="1" dirty="0" smtClean="0">
                <a:solidFill>
                  <a:schemeClr val="tx1"/>
                </a:solidFill>
                <a:latin typeface="Century Gothic" panose="020B0502020202020204" pitchFamily="34" charset="0"/>
              </a:rPr>
              <a:t>公</a:t>
            </a:r>
            <a:r>
              <a:rPr lang="zh-CN" altLang="en-US" sz="2200" b="1" dirty="0">
                <a:solidFill>
                  <a:schemeClr val="tx1"/>
                </a:solidFill>
                <a:latin typeface="Century Gothic" panose="020B0502020202020204" pitchFamily="34" charset="0"/>
              </a:rPr>
              <a:t>钥加密</a:t>
            </a:r>
            <a:r>
              <a:rPr lang="zh-CN" altLang="en-US" sz="2200" b="1" dirty="0">
                <a:solidFill>
                  <a:schemeClr val="tx1"/>
                </a:solidFill>
                <a:latin typeface="Century Gothic" panose="020B0502020202020204" pitchFamily="34" charset="0"/>
              </a:rPr>
              <a:t>，接收方私</a:t>
            </a:r>
            <a:r>
              <a:rPr lang="zh-CN" altLang="en-US" sz="2200" b="1" dirty="0">
                <a:solidFill>
                  <a:schemeClr val="tx1"/>
                </a:solidFill>
                <a:latin typeface="Century Gothic" panose="020B0502020202020204" pitchFamily="34" charset="0"/>
              </a:rPr>
              <a:t>钥解密，用于向</a:t>
            </a:r>
            <a:r>
              <a:rPr lang="zh-CN" altLang="en-US" sz="2200" b="1" dirty="0">
                <a:solidFill>
                  <a:srgbClr val="FF0000"/>
                </a:solidFill>
                <a:latin typeface="Century Gothic" panose="020B0502020202020204" pitchFamily="34" charset="0"/>
              </a:rPr>
              <a:t>私钥所有者发布消息</a:t>
            </a:r>
            <a:r>
              <a:rPr lang="zh-CN" altLang="en-US" sz="2200" b="1" dirty="0">
                <a:solidFill>
                  <a:schemeClr val="tx1"/>
                </a:solidFill>
                <a:latin typeface="Century Gothic" panose="020B0502020202020204" pitchFamily="34" charset="0"/>
              </a:rPr>
              <a:t>，可防止他人获取密文消息，但消息可能被他人篡改。主要用于加密。</a:t>
            </a:r>
            <a:endParaRPr lang="en-US" altLang="zh-CN" sz="2200" b="1" dirty="0">
              <a:solidFill>
                <a:schemeClr val="tx1"/>
              </a:solidFill>
              <a:latin typeface="Century Gothic" panose="020B0502020202020204" pitchFamily="34" charset="0"/>
            </a:endParaRPr>
          </a:p>
          <a:p>
            <a:pPr algn="just">
              <a:lnSpc>
                <a:spcPct val="110000"/>
              </a:lnSpc>
              <a:spcBef>
                <a:spcPts val="600"/>
              </a:spcBef>
              <a:spcAft>
                <a:spcPts val="600"/>
              </a:spcAft>
              <a:buClr>
                <a:srgbClr val="C00000"/>
              </a:buClr>
              <a:buFont typeface="Wingdings" panose="05000000000000000000" pitchFamily="2" charset="2"/>
              <a:buChar char="n"/>
            </a:pPr>
            <a:r>
              <a:rPr lang="zh-CN" altLang="en-US" sz="2200" b="1" dirty="0" smtClean="0">
                <a:solidFill>
                  <a:schemeClr val="tx1"/>
                </a:solidFill>
                <a:latin typeface="Century Gothic" panose="020B0502020202020204" pitchFamily="34" charset="0"/>
              </a:rPr>
              <a:t>发送方私</a:t>
            </a:r>
            <a:r>
              <a:rPr lang="zh-CN" altLang="en-US" sz="2200" b="1" dirty="0">
                <a:solidFill>
                  <a:schemeClr val="tx1"/>
                </a:solidFill>
                <a:latin typeface="Century Gothic" panose="020B0502020202020204" pitchFamily="34" charset="0"/>
              </a:rPr>
              <a:t>钥加密</a:t>
            </a:r>
            <a:r>
              <a:rPr lang="zh-CN" altLang="en-US" sz="2200" b="1" dirty="0" smtClean="0">
                <a:solidFill>
                  <a:schemeClr val="tx1"/>
                </a:solidFill>
                <a:latin typeface="Century Gothic" panose="020B0502020202020204" pitchFamily="34" charset="0"/>
              </a:rPr>
              <a:t>，</a:t>
            </a:r>
            <a:r>
              <a:rPr lang="zh-CN" altLang="en-US" sz="2200" b="1" dirty="0">
                <a:solidFill>
                  <a:schemeClr val="tx1"/>
                </a:solidFill>
                <a:latin typeface="Century Gothic" panose="020B0502020202020204" pitchFamily="34" charset="0"/>
              </a:rPr>
              <a:t>发送方</a:t>
            </a:r>
            <a:r>
              <a:rPr lang="zh-CN" altLang="en-US" sz="2200" b="1" dirty="0" smtClean="0">
                <a:solidFill>
                  <a:schemeClr val="tx1"/>
                </a:solidFill>
                <a:latin typeface="Century Gothic" panose="020B0502020202020204" pitchFamily="34" charset="0"/>
              </a:rPr>
              <a:t>公</a:t>
            </a:r>
            <a:r>
              <a:rPr lang="zh-CN" altLang="en-US" sz="2200" b="1" dirty="0">
                <a:solidFill>
                  <a:schemeClr val="tx1"/>
                </a:solidFill>
                <a:latin typeface="Century Gothic" panose="020B0502020202020204" pitchFamily="34" charset="0"/>
              </a:rPr>
              <a:t>钥解密，用于让所有公钥所有者</a:t>
            </a:r>
            <a:r>
              <a:rPr lang="zh-CN" altLang="en-US" sz="2200" b="1" dirty="0">
                <a:solidFill>
                  <a:srgbClr val="FF0000"/>
                </a:solidFill>
                <a:latin typeface="Century Gothic" panose="020B0502020202020204" pitchFamily="34" charset="0"/>
              </a:rPr>
              <a:t>验证私钥所有者的身份</a:t>
            </a:r>
            <a:r>
              <a:rPr lang="zh-CN" altLang="en-US" sz="2200" b="1" dirty="0">
                <a:solidFill>
                  <a:schemeClr val="tx1"/>
                </a:solidFill>
                <a:latin typeface="Century Gothic" panose="020B0502020202020204" pitchFamily="34" charset="0"/>
              </a:rPr>
              <a:t>，并且用于防止私钥所有者发布的内容被篡改，但是不保证内容不被他人获得</a:t>
            </a:r>
            <a:r>
              <a:rPr lang="zh-CN" altLang="en-US" sz="2200" b="1" dirty="0" smtClean="0">
                <a:solidFill>
                  <a:schemeClr val="tx1"/>
                </a:solidFill>
                <a:latin typeface="Century Gothic" panose="020B0502020202020204" pitchFamily="34" charset="0"/>
              </a:rPr>
              <a:t>。</a:t>
            </a:r>
            <a:endParaRPr lang="zh-CN" altLang="en-US" sz="2200" b="1" dirty="0">
              <a:solidFill>
                <a:schemeClr val="tx1"/>
              </a:solidFill>
              <a:latin typeface="Century Gothic" panose="020B0502020202020204" pitchFamily="34" charset="0"/>
            </a:endParaRPr>
          </a:p>
        </p:txBody>
      </p:sp>
      <p:sp>
        <p:nvSpPr>
          <p:cNvPr id="17" name="Rectangle 4"/>
          <p:cNvSpPr>
            <a:spLocks noChangeArrowheads="1"/>
          </p:cNvSpPr>
          <p:nvPr/>
        </p:nvSpPr>
        <p:spPr bwMode="auto">
          <a:xfrm>
            <a:off x="1295834" y="121997"/>
            <a:ext cx="6906057"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a:defRPr/>
            </a:pPr>
            <a:r>
              <a:rPr lang="zh-CN" altLang="en-US" sz="3600" dirty="0" smtClean="0">
                <a:solidFill>
                  <a:schemeClr val="tx1"/>
                </a:solidFill>
                <a:latin typeface="+mj-ea"/>
                <a:ea typeface="+mj-ea"/>
              </a:rPr>
              <a:t>利用非对称加密进行身份认证</a:t>
            </a:r>
            <a:endParaRPr lang="zh-CN" altLang="en-US" sz="3600" dirty="0">
              <a:solidFill>
                <a:schemeClr val="tx1"/>
              </a:solidFill>
              <a:latin typeface="+mj-ea"/>
              <a:ea typeface="+mj-ea"/>
            </a:endParaRPr>
          </a:p>
        </p:txBody>
      </p:sp>
      <p:sp>
        <p:nvSpPr>
          <p:cNvPr id="2" name="文本框 1"/>
          <p:cNvSpPr txBox="1"/>
          <p:nvPr/>
        </p:nvSpPr>
        <p:spPr>
          <a:xfrm>
            <a:off x="424205" y="2963622"/>
            <a:ext cx="1300686" cy="369332"/>
          </a:xfrm>
          <a:prstGeom prst="rect">
            <a:avLst/>
          </a:prstGeom>
          <a:noFill/>
        </p:spPr>
        <p:txBody>
          <a:bodyPr wrap="square" rtlCol="0">
            <a:spAutoFit/>
          </a:bodyPr>
          <a:lstStyle/>
          <a:p>
            <a:r>
              <a:rPr lang="zh-CN" altLang="en-US" b="1" dirty="0" smtClean="0"/>
              <a:t>加密模型</a:t>
            </a:r>
            <a:endParaRPr lang="zh-CN" altLang="en-US" b="1" dirty="0"/>
          </a:p>
        </p:txBody>
      </p:sp>
      <p:sp>
        <p:nvSpPr>
          <p:cNvPr id="18" name="文本框 17"/>
          <p:cNvSpPr txBox="1"/>
          <p:nvPr/>
        </p:nvSpPr>
        <p:spPr>
          <a:xfrm>
            <a:off x="424205" y="3467137"/>
            <a:ext cx="1300686" cy="369332"/>
          </a:xfrm>
          <a:prstGeom prst="rect">
            <a:avLst/>
          </a:prstGeom>
          <a:noFill/>
        </p:spPr>
        <p:txBody>
          <a:bodyPr wrap="square" rtlCol="0">
            <a:spAutoFit/>
          </a:bodyPr>
          <a:lstStyle/>
          <a:p>
            <a:r>
              <a:rPr lang="zh-CN" altLang="en-US" b="1" dirty="0" smtClean="0"/>
              <a:t>认证模型</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Effect transition="in" filter="fade">
                                      <p:cBhvr>
                                        <p:cTn id="24"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4018" y="1290982"/>
            <a:ext cx="8707581" cy="1377878"/>
          </a:xfrm>
          <a:prstGeom prst="rect">
            <a:avLst/>
          </a:prstGeom>
        </p:spPr>
        <p:txBody>
          <a:bodyPr wrap="square">
            <a:spAutoFit/>
          </a:bodyPr>
          <a:lstStyle/>
          <a:p>
            <a:pPr>
              <a:lnSpc>
                <a:spcPct val="120000"/>
              </a:lnSpc>
            </a:pPr>
            <a:r>
              <a:rPr lang="zh-CN" altLang="en-US" sz="2400" b="1" dirty="0"/>
              <a:t>对称加密用同样的密钥，安全系数不够。非对称加密，用公钥 </a:t>
            </a:r>
            <a:r>
              <a:rPr lang="en-US" altLang="zh-CN" sz="2400" b="1" dirty="0"/>
              <a:t>+ </a:t>
            </a:r>
            <a:r>
              <a:rPr lang="zh-CN" altLang="en-US" sz="2400" b="1" dirty="0"/>
              <a:t>私钥的方式加强了安全系数。那么</a:t>
            </a:r>
            <a:r>
              <a:rPr lang="zh-CN" altLang="en-US" sz="2400" b="1" dirty="0" smtClean="0"/>
              <a:t>是不是所有</a:t>
            </a:r>
            <a:r>
              <a:rPr lang="zh-CN" altLang="en-US" sz="2400" b="1" dirty="0"/>
              <a:t>的</a:t>
            </a:r>
            <a:r>
              <a:rPr lang="zh-CN" altLang="en-US" sz="2400" b="1" dirty="0" smtClean="0"/>
              <a:t>加密应用</a:t>
            </a:r>
            <a:r>
              <a:rPr lang="zh-CN" altLang="en-US" sz="2400" b="1" dirty="0"/>
              <a:t>都应该用非对称加密呢？</a:t>
            </a:r>
            <a:endParaRPr lang="zh-CN" altLang="en-US" sz="2400" b="1" dirty="0"/>
          </a:p>
        </p:txBody>
      </p:sp>
      <p:sp>
        <p:nvSpPr>
          <p:cNvPr id="5" name="矩形 4"/>
          <p:cNvSpPr/>
          <p:nvPr/>
        </p:nvSpPr>
        <p:spPr>
          <a:xfrm>
            <a:off x="284018" y="3002707"/>
            <a:ext cx="8624455" cy="3419398"/>
          </a:xfrm>
          <a:prstGeom prst="rect">
            <a:avLst/>
          </a:prstGeom>
        </p:spPr>
        <p:txBody>
          <a:bodyPr wrap="square">
            <a:spAutoFit/>
          </a:bodyPr>
          <a:lstStyle/>
          <a:p>
            <a:pPr indent="457200" algn="just">
              <a:lnSpc>
                <a:spcPct val="120000"/>
              </a:lnSpc>
              <a:spcBef>
                <a:spcPts val="600"/>
              </a:spcBef>
            </a:pPr>
            <a:r>
              <a:rPr lang="zh-CN" altLang="en-US" sz="2200" b="1" dirty="0"/>
              <a:t>通常情况，</a:t>
            </a:r>
            <a:r>
              <a:rPr lang="zh-CN" altLang="en-US" sz="2200" b="1" dirty="0">
                <a:solidFill>
                  <a:srgbClr val="C00000"/>
                </a:solidFill>
              </a:rPr>
              <a:t>非对称加密需要更多的运算资源。</a:t>
            </a:r>
            <a:r>
              <a:rPr lang="zh-CN" altLang="en-US" sz="2200" b="1" dirty="0">
                <a:solidFill>
                  <a:srgbClr val="0310BD"/>
                </a:solidFill>
              </a:rPr>
              <a:t>因此很多协议使用非对称加密解决最核心的安全问题，再用对称加密解决其他问题</a:t>
            </a:r>
            <a:r>
              <a:rPr lang="zh-CN" altLang="en-US" sz="2200" b="1" dirty="0" smtClean="0">
                <a:solidFill>
                  <a:srgbClr val="0310BD"/>
                </a:solidFill>
              </a:rPr>
              <a:t>。</a:t>
            </a:r>
            <a:endParaRPr lang="zh-CN" altLang="en-US" sz="2200" b="1" dirty="0">
              <a:solidFill>
                <a:srgbClr val="0310BD"/>
              </a:solidFill>
            </a:endParaRPr>
          </a:p>
          <a:p>
            <a:pPr indent="457200" algn="just">
              <a:lnSpc>
                <a:spcPct val="120000"/>
              </a:lnSpc>
              <a:spcBef>
                <a:spcPts val="600"/>
              </a:spcBef>
            </a:pPr>
            <a:r>
              <a:rPr lang="zh-CN" altLang="en-US" sz="2200" b="1" dirty="0" smtClean="0"/>
              <a:t>以</a:t>
            </a:r>
            <a:r>
              <a:rPr lang="en-US" altLang="zh-CN" sz="2200" b="1" dirty="0" smtClean="0"/>
              <a:t>HTTPS</a:t>
            </a:r>
            <a:r>
              <a:rPr lang="zh-CN" altLang="en-US" sz="2200" b="1" dirty="0" smtClean="0"/>
              <a:t>协议</a:t>
            </a:r>
            <a:r>
              <a:rPr lang="zh-CN" altLang="en-US" sz="2200" b="1" dirty="0"/>
              <a:t>为例，客户端和服务器之间会</a:t>
            </a:r>
            <a:r>
              <a:rPr lang="zh-CN" altLang="en-US" sz="2200" b="1" dirty="0">
                <a:solidFill>
                  <a:srgbClr val="C00000"/>
                </a:solidFill>
              </a:rPr>
              <a:t>先用非对称加密交换临时对称加密密钥</a:t>
            </a:r>
            <a:r>
              <a:rPr lang="zh-CN" altLang="en-US" sz="2200" b="1" dirty="0"/>
              <a:t>，然后</a:t>
            </a:r>
            <a:r>
              <a:rPr lang="zh-CN" altLang="en-US" sz="2200" b="1" dirty="0">
                <a:solidFill>
                  <a:srgbClr val="C00000"/>
                </a:solidFill>
              </a:rPr>
              <a:t>之后的通信会以对称加密执行</a:t>
            </a:r>
            <a:r>
              <a:rPr lang="zh-CN" altLang="en-US" sz="2200" b="1" dirty="0"/>
              <a:t>，直到连接结束。也就是非对称加密仅仅存在</a:t>
            </a:r>
            <a:r>
              <a:rPr lang="zh-CN" altLang="en-US" sz="2200" b="1" dirty="0" smtClean="0"/>
              <a:t>于</a:t>
            </a:r>
            <a:r>
              <a:rPr lang="en-US" altLang="zh-CN" sz="2200" b="1" dirty="0" smtClean="0"/>
              <a:t>HTTPS</a:t>
            </a:r>
            <a:r>
              <a:rPr lang="zh-CN" altLang="en-US" sz="2200" b="1" dirty="0" smtClean="0"/>
              <a:t>连接建立</a:t>
            </a:r>
            <a:r>
              <a:rPr lang="zh-CN" altLang="en-US" sz="2200" b="1" dirty="0"/>
              <a:t>后，用于交换密钥（对称加密密钥）的少数几次传输中。这样用非对称加密解决最核心的安全问题：交换对称加密密钥；然后利用对称加密进行数据的传输</a:t>
            </a:r>
            <a:r>
              <a:rPr lang="zh-CN" altLang="en-US" sz="2200" b="1" dirty="0" smtClean="0"/>
              <a:t>。</a:t>
            </a:r>
            <a:endParaRPr lang="zh-CN" altLang="en-US" sz="2200" b="1" dirty="0"/>
          </a:p>
        </p:txBody>
      </p:sp>
      <p:sp>
        <p:nvSpPr>
          <p:cNvPr id="6" name="矩形 5"/>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p:cNvSpPr>
            <a:spLocks noGrp="1" noChangeArrowheads="1"/>
          </p:cNvSpPr>
          <p:nvPr>
            <p:ph type="title"/>
          </p:nvPr>
        </p:nvSpPr>
        <p:spPr bwMode="auto">
          <a:xfrm>
            <a:off x="317648" y="1810167"/>
            <a:ext cx="1652034" cy="573286"/>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buClr>
                <a:schemeClr val="hlink"/>
              </a:buClr>
              <a:buSzPct val="75000"/>
              <a:defRPr/>
            </a:pP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认证技术</a:t>
            </a:r>
            <a:endPar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317648" y="2649113"/>
            <a:ext cx="8319146" cy="3263504"/>
          </a:xfrm>
        </p:spPr>
        <p:txBody>
          <a:bodyPr/>
          <a:lstStyle/>
          <a:p>
            <a:pPr algn="just">
              <a:spcAft>
                <a:spcPts val="600"/>
              </a:spcAft>
            </a:pPr>
            <a:r>
              <a:rPr lang="zh-CN" altLang="en-US" b="1" dirty="0"/>
              <a:t>所谓认证，是指证实被认证对象是否属实和是否有效的一个过程。</a:t>
            </a:r>
            <a:endParaRPr lang="en-US" altLang="zh-CN" b="1" dirty="0"/>
          </a:p>
          <a:p>
            <a:pPr algn="just">
              <a:spcAft>
                <a:spcPts val="600"/>
              </a:spcAft>
            </a:pPr>
            <a:r>
              <a:rPr lang="zh-CN" altLang="en-US" b="1" dirty="0"/>
              <a:t>认证的基本思想是通过验证被认证对象的属性来确认被认证对象是否真实有效。</a:t>
            </a:r>
            <a:endParaRPr lang="en-US" altLang="zh-CN" b="1" dirty="0"/>
          </a:p>
          <a:p>
            <a:pPr algn="just">
              <a:spcAft>
                <a:spcPts val="600"/>
              </a:spcAft>
            </a:pPr>
            <a:r>
              <a:rPr lang="zh-CN" altLang="en-US" b="1" dirty="0"/>
              <a:t>认证常被用于通信双方相互确认身份，以保证通信的安全。</a:t>
            </a:r>
            <a:endParaRPr lang="en-US" altLang="zh-CN" b="1" dirty="0"/>
          </a:p>
          <a:p>
            <a:pPr algn="just">
              <a:spcAft>
                <a:spcPts val="600"/>
              </a:spcAft>
            </a:pPr>
            <a:r>
              <a:rPr lang="zh-CN" altLang="en-US" b="1" dirty="0"/>
              <a:t>认证一般分为两种：</a:t>
            </a:r>
            <a:r>
              <a:rPr lang="zh-CN" altLang="en-US" b="1" dirty="0">
                <a:solidFill>
                  <a:srgbClr val="C00000"/>
                </a:solidFill>
              </a:rPr>
              <a:t>消息认证和身份认证。</a:t>
            </a:r>
            <a:endParaRPr lang="en-US" altLang="zh-CN" b="1" dirty="0">
              <a:solidFill>
                <a:srgbClr val="C00000"/>
              </a:solidFill>
            </a:endParaRPr>
          </a:p>
        </p:txBody>
      </p:sp>
      <p:sp>
        <p:nvSpPr>
          <p:cNvPr id="5" name="矩形 4"/>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235" y="1335091"/>
            <a:ext cx="3166110" cy="456486"/>
          </a:xfrm>
        </p:spPr>
        <p:txBody>
          <a:bodyPr>
            <a:noAutofit/>
          </a:bodyPr>
          <a:lstStyle/>
          <a:p>
            <a:pPr algn="l"/>
            <a:r>
              <a:rPr lang="zh-CN" altLang="en-US" sz="2400" b="1" dirty="0">
                <a:latin typeface="+mn-ea"/>
                <a:ea typeface="+mn-ea"/>
              </a:rPr>
              <a:t>（</a:t>
            </a:r>
            <a:r>
              <a:rPr lang="en-US" altLang="zh-CN" sz="2400" b="1" dirty="0">
                <a:latin typeface="+mn-ea"/>
                <a:ea typeface="+mn-ea"/>
              </a:rPr>
              <a:t>1</a:t>
            </a:r>
            <a:r>
              <a:rPr lang="zh-CN" altLang="en-US" sz="2400" b="1" dirty="0">
                <a:latin typeface="+mn-ea"/>
                <a:ea typeface="+mn-ea"/>
              </a:rPr>
              <a:t>）消息认证</a:t>
            </a:r>
            <a:endParaRPr lang="zh-CN" altLang="en-US" sz="2400" b="1" dirty="0">
              <a:latin typeface="+mn-ea"/>
              <a:ea typeface="+mn-ea"/>
            </a:endParaRPr>
          </a:p>
        </p:txBody>
      </p:sp>
      <p:sp>
        <p:nvSpPr>
          <p:cNvPr id="3" name="内容占位符 2"/>
          <p:cNvSpPr>
            <a:spLocks noGrp="1"/>
          </p:cNvSpPr>
          <p:nvPr>
            <p:ph idx="1"/>
          </p:nvPr>
        </p:nvSpPr>
        <p:spPr>
          <a:xfrm>
            <a:off x="355235" y="2000253"/>
            <a:ext cx="8470532" cy="4525963"/>
          </a:xfrm>
        </p:spPr>
        <p:txBody>
          <a:bodyPr/>
          <a:lstStyle/>
          <a:p>
            <a:pPr algn="just">
              <a:lnSpc>
                <a:spcPct val="110000"/>
              </a:lnSpc>
            </a:pPr>
            <a:r>
              <a:rPr lang="zh-CN" altLang="en-US" b="1" dirty="0"/>
              <a:t>消息认证就是接收者能够检查收到的消息是否真实的方法。消息认证又称为完整性校验。</a:t>
            </a:r>
            <a:endParaRPr lang="en-US" altLang="zh-CN" b="1" dirty="0"/>
          </a:p>
          <a:p>
            <a:pPr algn="just">
              <a:lnSpc>
                <a:spcPct val="110000"/>
              </a:lnSpc>
            </a:pPr>
            <a:r>
              <a:rPr lang="zh-CN" altLang="en-US" b="1" dirty="0"/>
              <a:t>消息认证的主要内容：</a:t>
            </a:r>
            <a:endParaRPr lang="en-US" altLang="zh-CN" b="1" dirty="0"/>
          </a:p>
          <a:p>
            <a:pPr marL="300355" lvl="1" indent="0" algn="just">
              <a:lnSpc>
                <a:spcPct val="110000"/>
              </a:lnSpc>
              <a:buNone/>
            </a:pPr>
            <a:r>
              <a:rPr lang="zh-CN" altLang="en-US" sz="2400" b="1" dirty="0">
                <a:latin typeface="宋体" panose="02010600030101010101" pitchFamily="2" charset="-122"/>
                <a:ea typeface="宋体" panose="02010600030101010101" pitchFamily="2" charset="-122"/>
              </a:rPr>
              <a:t>①</a:t>
            </a:r>
            <a:r>
              <a:rPr lang="zh-CN" altLang="en-US" sz="2400" b="1" dirty="0"/>
              <a:t>证实消息的信源和信宿</a:t>
            </a:r>
            <a:endParaRPr lang="en-US" altLang="zh-CN" sz="2400" b="1" dirty="0"/>
          </a:p>
          <a:p>
            <a:pPr marL="300355" lvl="1" indent="0" algn="just">
              <a:lnSpc>
                <a:spcPct val="110000"/>
              </a:lnSpc>
              <a:buNone/>
            </a:pPr>
            <a:r>
              <a:rPr lang="zh-CN" altLang="zh-CN" sz="2400" b="1" dirty="0">
                <a:latin typeface="宋体" panose="02010600030101010101" pitchFamily="2" charset="-122"/>
                <a:ea typeface="宋体" panose="02010600030101010101" pitchFamily="2" charset="-122"/>
              </a:rPr>
              <a:t>②</a:t>
            </a:r>
            <a:r>
              <a:rPr lang="zh-CN" altLang="en-US" sz="2400" b="1" dirty="0">
                <a:latin typeface="宋体" panose="02010600030101010101" pitchFamily="2" charset="-122"/>
                <a:ea typeface="宋体" panose="02010600030101010101" pitchFamily="2" charset="-122"/>
              </a:rPr>
              <a:t>消息内容是否受到偶然或有意的篡改</a:t>
            </a:r>
            <a:endParaRPr lang="en-US" altLang="zh-CN" sz="2400" b="1" dirty="0">
              <a:latin typeface="宋体" panose="02010600030101010101" pitchFamily="2" charset="-122"/>
              <a:ea typeface="宋体" panose="02010600030101010101" pitchFamily="2" charset="-122"/>
            </a:endParaRPr>
          </a:p>
          <a:p>
            <a:pPr marL="300355" lvl="1" indent="0" algn="just">
              <a:lnSpc>
                <a:spcPct val="110000"/>
              </a:lnSpc>
              <a:buNone/>
            </a:pPr>
            <a:r>
              <a:rPr lang="zh-CN" altLang="en-US" sz="2400" b="1" dirty="0">
                <a:latin typeface="宋体" panose="02010600030101010101" pitchFamily="2" charset="-122"/>
                <a:ea typeface="宋体" panose="02010600030101010101" pitchFamily="2" charset="-122"/>
              </a:rPr>
              <a:t>③消息的序号和时间性是否正确</a:t>
            </a:r>
            <a:endParaRPr lang="en-US" altLang="zh-CN" sz="2400" b="1" dirty="0">
              <a:latin typeface="宋体" panose="02010600030101010101" pitchFamily="2" charset="-122"/>
              <a:ea typeface="宋体" panose="02010600030101010101" pitchFamily="2" charset="-122"/>
            </a:endParaRPr>
          </a:p>
          <a:p>
            <a:pPr algn="just">
              <a:lnSpc>
                <a:spcPct val="110000"/>
              </a:lnSpc>
              <a:buFont typeface="Arial" panose="020B0604020202020204" pitchFamily="34" charset="0"/>
              <a:buChar char="•"/>
            </a:pPr>
            <a:r>
              <a:rPr lang="zh-CN" altLang="en-US" b="1" dirty="0">
                <a:solidFill>
                  <a:srgbClr val="C00000"/>
                </a:solidFill>
                <a:latin typeface="宋体" panose="02010600030101010101" pitchFamily="2" charset="-122"/>
                <a:ea typeface="宋体" panose="02010600030101010101" pitchFamily="2" charset="-122"/>
              </a:rPr>
              <a:t>消息认证实际上是对消息本身产生一个冗余的消息认证码，</a:t>
            </a:r>
            <a:r>
              <a:rPr lang="zh-CN" altLang="en-US" b="1" dirty="0">
                <a:latin typeface="宋体" panose="02010600030101010101" pitchFamily="2" charset="-122"/>
                <a:ea typeface="宋体" panose="02010600030101010101" pitchFamily="2" charset="-122"/>
              </a:rPr>
              <a:t>它对于保护的信息来说是惟一的，因此可以有效地保护信息的完整性，以及实现发送方消息的不可否认和不能伪造</a:t>
            </a:r>
            <a:r>
              <a:rPr lang="zh-CN" altLang="en-US" dirty="0">
                <a:latin typeface="宋体" panose="02010600030101010101" pitchFamily="2" charset="-122"/>
                <a:ea typeface="宋体" panose="02010600030101010101" pitchFamily="2" charset="-122"/>
              </a:rPr>
              <a:t>。</a:t>
            </a:r>
            <a:endParaRPr lang="zh-CN" altLang="en-US" dirty="0"/>
          </a:p>
        </p:txBody>
      </p:sp>
      <p:sp>
        <p:nvSpPr>
          <p:cNvPr id="4" name="矩形 3"/>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5t4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76213" y="1955187"/>
            <a:ext cx="6776229" cy="231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6128" y="1369302"/>
            <a:ext cx="2377121" cy="430887"/>
          </a:xfrm>
          <a:prstGeom prst="rect">
            <a:avLst/>
          </a:prstGeom>
          <a:noFill/>
        </p:spPr>
        <p:txBody>
          <a:bodyPr wrap="square" rtlCol="0">
            <a:spAutoFit/>
          </a:bodyPr>
          <a:lstStyle/>
          <a:p>
            <a:r>
              <a:rPr lang="zh-CN" altLang="en-US" sz="2200" b="1" dirty="0"/>
              <a:t>消息认证模型</a:t>
            </a:r>
            <a:endParaRPr lang="zh-CN" altLang="en-US" sz="2200" b="1" dirty="0"/>
          </a:p>
        </p:txBody>
      </p:sp>
      <p:sp>
        <p:nvSpPr>
          <p:cNvPr id="3" name="TextBox 2"/>
          <p:cNvSpPr txBox="1"/>
          <p:nvPr/>
        </p:nvSpPr>
        <p:spPr>
          <a:xfrm>
            <a:off x="434176" y="4422997"/>
            <a:ext cx="8275648" cy="2123658"/>
          </a:xfrm>
          <a:prstGeom prst="rect">
            <a:avLst/>
          </a:prstGeom>
          <a:noFill/>
        </p:spPr>
        <p:txBody>
          <a:bodyPr wrap="square" rtlCol="0">
            <a:spAutoFit/>
          </a:bodyPr>
          <a:lstStyle/>
          <a:p>
            <a:pPr indent="457200" algn="just">
              <a:lnSpc>
                <a:spcPct val="110000"/>
              </a:lnSpc>
            </a:pPr>
            <a:r>
              <a:rPr lang="zh-CN" altLang="en-US" sz="2000" b="1" dirty="0">
                <a:solidFill>
                  <a:srgbClr val="FF0000"/>
                </a:solidFill>
              </a:rPr>
              <a:t>发送方</a:t>
            </a:r>
            <a:r>
              <a:rPr lang="zh-CN" altLang="en-US" sz="2000" b="1" dirty="0"/>
              <a:t>将明文采用</a:t>
            </a:r>
            <a:r>
              <a:rPr lang="zh-CN" altLang="en-US" sz="2000" b="1" dirty="0">
                <a:solidFill>
                  <a:srgbClr val="0070C0"/>
                </a:solidFill>
              </a:rPr>
              <a:t>安全散列函数</a:t>
            </a:r>
            <a:r>
              <a:rPr lang="zh-CN" altLang="en-US" sz="2000" b="1" dirty="0"/>
              <a:t>运算得到“消息摘要”，将明文和消息摘要经过网络传输给</a:t>
            </a:r>
            <a:r>
              <a:rPr lang="zh-CN" altLang="en-US" sz="2000" b="1" dirty="0">
                <a:solidFill>
                  <a:srgbClr val="FF0000"/>
                </a:solidFill>
              </a:rPr>
              <a:t>接收方</a:t>
            </a:r>
            <a:r>
              <a:rPr lang="zh-CN" altLang="en-US" sz="2000" b="1" dirty="0"/>
              <a:t>，接收方收到明文再用安全散列函数运算得到</a:t>
            </a:r>
            <a:r>
              <a:rPr lang="zh-CN" altLang="en-US" sz="2000" b="1" dirty="0">
                <a:solidFill>
                  <a:srgbClr val="FF0000"/>
                </a:solidFill>
              </a:rPr>
              <a:t>新的</a:t>
            </a:r>
            <a:r>
              <a:rPr lang="zh-CN" altLang="en-US" sz="2000" b="1" dirty="0"/>
              <a:t>“消息摘要”，利用这个新的消息摘要和接收到的消息摘要进行比较来判断接收到的明文的完整性。</a:t>
            </a:r>
            <a:endParaRPr lang="en-US" altLang="zh-CN" sz="2000" b="1" dirty="0"/>
          </a:p>
          <a:p>
            <a:pPr indent="457200" algn="just">
              <a:lnSpc>
                <a:spcPct val="110000"/>
              </a:lnSpc>
            </a:pPr>
            <a:r>
              <a:rPr lang="zh-CN" altLang="en-US" sz="2000" b="1" dirty="0"/>
              <a:t>比较相同：代表信息没有被修改，接收成功；比较不相同：代表信息被修改，接收失败。</a:t>
            </a:r>
            <a:endParaRPr lang="zh-CN" altLang="en-US" sz="2000" b="1" dirty="0"/>
          </a:p>
        </p:txBody>
      </p:sp>
      <p:sp>
        <p:nvSpPr>
          <p:cNvPr id="6" name="矩形 5"/>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250" y="1468040"/>
            <a:ext cx="7886700" cy="646509"/>
          </a:xfrm>
        </p:spPr>
        <p:txBody>
          <a:bodyPr/>
          <a:lstStyle/>
          <a:p>
            <a:pPr algn="l"/>
            <a:r>
              <a:rPr lang="zh-CN" altLang="en-US" sz="2400" b="1" dirty="0">
                <a:latin typeface="+mn-ea"/>
                <a:ea typeface="+mn-ea"/>
              </a:rPr>
              <a:t>（</a:t>
            </a:r>
            <a:r>
              <a:rPr lang="en-US" altLang="zh-CN" sz="2400" b="1" dirty="0">
                <a:latin typeface="+mn-ea"/>
                <a:ea typeface="+mn-ea"/>
              </a:rPr>
              <a:t>2</a:t>
            </a:r>
            <a:r>
              <a:rPr lang="zh-CN" altLang="en-US" sz="2400" b="1" dirty="0">
                <a:latin typeface="+mn-ea"/>
                <a:ea typeface="+mn-ea"/>
              </a:rPr>
              <a:t>）身份认证技术</a:t>
            </a:r>
            <a:endParaRPr lang="zh-CN" altLang="en-US" sz="2400" b="1" dirty="0">
              <a:latin typeface="+mn-ea"/>
              <a:ea typeface="+mn-ea"/>
            </a:endParaRPr>
          </a:p>
        </p:txBody>
      </p:sp>
      <p:sp>
        <p:nvSpPr>
          <p:cNvPr id="4" name="矩形 3"/>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
        <p:nvSpPr>
          <p:cNvPr id="7" name="Rectangle 3"/>
          <p:cNvSpPr>
            <a:spLocks noGrp="1" noChangeArrowheads="1"/>
          </p:cNvSpPr>
          <p:nvPr>
            <p:ph idx="1"/>
          </p:nvPr>
        </p:nvSpPr>
        <p:spPr>
          <a:xfrm>
            <a:off x="519833" y="2227263"/>
            <a:ext cx="8174112" cy="3771900"/>
          </a:xfrm>
        </p:spPr>
        <p:txBody>
          <a:bodyPr/>
          <a:lstStyle/>
          <a:p>
            <a:pPr marL="0" indent="-457200" algn="just" eaLnBrk="1" hangingPunct="1">
              <a:lnSpc>
                <a:spcPct val="110000"/>
              </a:lnSpc>
            </a:pPr>
            <a:r>
              <a:rPr lang="zh-CN" altLang="en-US" sz="2200" b="1" dirty="0">
                <a:solidFill>
                  <a:schemeClr val="tx1"/>
                </a:solidFill>
              </a:rPr>
              <a:t>使合法用户能够证明自己身份的方法。</a:t>
            </a:r>
            <a:endParaRPr lang="zh-CN" altLang="en-US" sz="2200" b="1" dirty="0">
              <a:solidFill>
                <a:schemeClr val="tx1"/>
              </a:solidFill>
            </a:endParaRPr>
          </a:p>
          <a:p>
            <a:pPr marL="0" indent="-457200" algn="just" eaLnBrk="1" hangingPunct="1">
              <a:lnSpc>
                <a:spcPct val="110000"/>
              </a:lnSpc>
            </a:pPr>
            <a:r>
              <a:rPr lang="zh-CN" altLang="en-US" sz="2200" b="1" dirty="0">
                <a:solidFill>
                  <a:schemeClr val="tx1"/>
                </a:solidFill>
              </a:rPr>
              <a:t>主要的身份认证技术有以下三种：</a:t>
            </a:r>
            <a:endParaRPr lang="zh-CN" altLang="en-US" sz="2200" b="1" dirty="0">
              <a:solidFill>
                <a:schemeClr val="tx1"/>
              </a:solidFill>
            </a:endParaRPr>
          </a:p>
          <a:p>
            <a:pPr marL="400050" lvl="1" indent="0" algn="just" eaLnBrk="1" hangingPunct="1">
              <a:lnSpc>
                <a:spcPct val="110000"/>
              </a:lnSpc>
              <a:buFont typeface="Wingdings" panose="05000000000000000000" pitchFamily="2" charset="2"/>
              <a:buNone/>
            </a:pPr>
            <a:r>
              <a:rPr lang="zh-CN" altLang="en-US" sz="2000" b="1" dirty="0">
                <a:solidFill>
                  <a:schemeClr val="tx1"/>
                </a:solidFill>
              </a:rPr>
              <a:t>（</a:t>
            </a:r>
            <a:r>
              <a:rPr lang="en-US" altLang="zh-CN" sz="2000" b="1" dirty="0">
                <a:solidFill>
                  <a:schemeClr val="tx1"/>
                </a:solidFill>
              </a:rPr>
              <a:t>1</a:t>
            </a:r>
            <a:r>
              <a:rPr lang="zh-CN" altLang="en-US" sz="2000" b="1" dirty="0">
                <a:solidFill>
                  <a:schemeClr val="tx1"/>
                </a:solidFill>
              </a:rPr>
              <a:t>）</a:t>
            </a:r>
            <a:r>
              <a:rPr lang="zh-CN" altLang="en-US" sz="2000" b="1" dirty="0">
                <a:solidFill>
                  <a:srgbClr val="0303BD"/>
                </a:solidFill>
              </a:rPr>
              <a:t>口令验证</a:t>
            </a:r>
            <a:r>
              <a:rPr lang="zh-CN" altLang="en-US" sz="2000" b="1" dirty="0">
                <a:solidFill>
                  <a:schemeClr val="tx1"/>
                </a:solidFill>
              </a:rPr>
              <a:t>。口令验证是常用的一种身份认证手段，使用口令验证的最大问题就是口令泄露。 </a:t>
            </a:r>
            <a:endParaRPr lang="zh-CN" altLang="en-US" sz="2000" b="1" dirty="0">
              <a:solidFill>
                <a:schemeClr val="tx1"/>
              </a:solidFill>
            </a:endParaRPr>
          </a:p>
          <a:p>
            <a:pPr marL="400050" lvl="1" indent="0" algn="just" eaLnBrk="1" hangingPunct="1">
              <a:lnSpc>
                <a:spcPct val="110000"/>
              </a:lnSpc>
              <a:buFont typeface="Wingdings" panose="05000000000000000000" pitchFamily="2" charset="2"/>
              <a:buNone/>
            </a:pPr>
            <a:r>
              <a:rPr lang="zh-CN" altLang="en-US" sz="2000" b="1" dirty="0">
                <a:solidFill>
                  <a:schemeClr val="tx1"/>
                </a:solidFill>
              </a:rPr>
              <a:t>（</a:t>
            </a:r>
            <a:r>
              <a:rPr lang="en-US" altLang="zh-CN" sz="2000" b="1" dirty="0">
                <a:solidFill>
                  <a:schemeClr val="tx1"/>
                </a:solidFill>
              </a:rPr>
              <a:t>2</a:t>
            </a:r>
            <a:r>
              <a:rPr lang="zh-CN" altLang="en-US" sz="2000" b="1" dirty="0">
                <a:solidFill>
                  <a:schemeClr val="tx1"/>
                </a:solidFill>
              </a:rPr>
              <a:t>）</a:t>
            </a:r>
            <a:r>
              <a:rPr lang="zh-CN" altLang="en-US" sz="2000" b="1" dirty="0">
                <a:solidFill>
                  <a:srgbClr val="0303BD"/>
                </a:solidFill>
              </a:rPr>
              <a:t>身份标识</a:t>
            </a:r>
            <a:r>
              <a:rPr lang="zh-CN" altLang="en-US" sz="2000" b="1" dirty="0">
                <a:solidFill>
                  <a:schemeClr val="tx1"/>
                </a:solidFill>
              </a:rPr>
              <a:t>。身份标识是用户携带用来进行身份认证的物理设备，例如磁卡。</a:t>
            </a:r>
            <a:endParaRPr lang="zh-CN" altLang="en-US" sz="2000" b="1" dirty="0">
              <a:solidFill>
                <a:schemeClr val="tx1"/>
              </a:solidFill>
            </a:endParaRPr>
          </a:p>
          <a:p>
            <a:pPr marL="400050" lvl="1" indent="0" algn="just" eaLnBrk="1" hangingPunct="1">
              <a:lnSpc>
                <a:spcPct val="110000"/>
              </a:lnSpc>
              <a:buFont typeface="Wingdings" panose="05000000000000000000" pitchFamily="2" charset="2"/>
              <a:buNone/>
            </a:pPr>
            <a:r>
              <a:rPr lang="zh-CN" altLang="en-US" sz="2000" b="1" dirty="0">
                <a:solidFill>
                  <a:schemeClr val="tx1"/>
                </a:solidFill>
              </a:rPr>
              <a:t>（</a:t>
            </a:r>
            <a:r>
              <a:rPr lang="en-US" altLang="zh-CN" sz="2000" b="1" dirty="0">
                <a:solidFill>
                  <a:schemeClr val="tx1"/>
                </a:solidFill>
              </a:rPr>
              <a:t>3</a:t>
            </a:r>
            <a:r>
              <a:rPr lang="zh-CN" altLang="en-US" sz="2000" b="1" dirty="0">
                <a:solidFill>
                  <a:schemeClr val="tx1"/>
                </a:solidFill>
              </a:rPr>
              <a:t>）</a:t>
            </a:r>
            <a:r>
              <a:rPr lang="zh-CN" altLang="en-US" sz="2000" b="1" dirty="0">
                <a:solidFill>
                  <a:srgbClr val="0303BD"/>
                </a:solidFill>
              </a:rPr>
              <a:t>生物特征标识</a:t>
            </a:r>
            <a:r>
              <a:rPr lang="zh-CN" altLang="en-US" sz="2000" b="1" dirty="0">
                <a:solidFill>
                  <a:schemeClr val="tx1"/>
                </a:solidFill>
              </a:rPr>
              <a:t>。人类的某些生物特征具有很高的个体性和防伪造性，如指纹、视网膜、耳廓等</a:t>
            </a:r>
            <a:r>
              <a:rPr lang="zh-CN" altLang="en-US" sz="2000" dirty="0"/>
              <a:t>。 </a:t>
            </a:r>
            <a:endParaRPr lang="zh-CN" altLang="en-US" sz="2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
        <p:nvSpPr>
          <p:cNvPr id="14" name="Rectangle 3"/>
          <p:cNvSpPr>
            <a:spLocks noGrp="1" noChangeArrowheads="1"/>
          </p:cNvSpPr>
          <p:nvPr>
            <p:ph idx="1"/>
          </p:nvPr>
        </p:nvSpPr>
        <p:spPr>
          <a:xfrm>
            <a:off x="609599" y="2067717"/>
            <a:ext cx="7956550" cy="2127929"/>
          </a:xfrm>
        </p:spPr>
        <p:txBody>
          <a:bodyPr/>
          <a:lstStyle/>
          <a:p>
            <a:pPr marL="0" indent="0" algn="just" eaLnBrk="1" hangingPunct="1">
              <a:lnSpc>
                <a:spcPct val="110000"/>
              </a:lnSpc>
              <a:spcBef>
                <a:spcPts val="600"/>
              </a:spcBef>
            </a:pPr>
            <a:r>
              <a:rPr lang="en-US" altLang="zh-CN" sz="2200" b="1" dirty="0"/>
              <a:t> </a:t>
            </a:r>
            <a:r>
              <a:rPr lang="zh-CN" altLang="en-US" sz="2200" b="1" dirty="0">
                <a:solidFill>
                  <a:schemeClr val="tx1"/>
                </a:solidFill>
              </a:rPr>
              <a:t>如何解决以下问题：</a:t>
            </a:r>
            <a:endParaRPr lang="en-US" altLang="zh-CN" sz="22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发送方不承认自己发送过某一报文</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接收方伪造一份报文，并声称来自发送方</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某一用户冒充另一用户接收或发送报文</a:t>
            </a:r>
            <a:endParaRPr lang="en-US" altLang="zh-CN" sz="2000" b="1" dirty="0">
              <a:solidFill>
                <a:schemeClr val="tx1"/>
              </a:solidFill>
            </a:endParaRPr>
          </a:p>
          <a:p>
            <a:pPr lvl="1" indent="-342900" algn="just" eaLnBrk="1" hangingPunct="1">
              <a:lnSpc>
                <a:spcPct val="110000"/>
              </a:lnSpc>
              <a:spcBef>
                <a:spcPts val="600"/>
              </a:spcBef>
              <a:buFont typeface="Wingdings" panose="05000000000000000000" pitchFamily="2" charset="2"/>
              <a:buChar char="Ø"/>
            </a:pPr>
            <a:r>
              <a:rPr lang="zh-CN" altLang="en-US" sz="2000" b="1" dirty="0">
                <a:solidFill>
                  <a:schemeClr val="tx1"/>
                </a:solidFill>
              </a:rPr>
              <a:t>接收方篡改报文</a:t>
            </a:r>
            <a:endParaRPr lang="en-US" altLang="zh-CN" sz="2000" b="1" dirty="0">
              <a:solidFill>
                <a:schemeClr val="tx1"/>
              </a:solidFill>
            </a:endParaRPr>
          </a:p>
        </p:txBody>
      </p:sp>
      <p:sp>
        <p:nvSpPr>
          <p:cNvPr id="15" name="矩形 2"/>
          <p:cNvSpPr>
            <a:spLocks noChangeArrowheads="1"/>
          </p:cNvSpPr>
          <p:nvPr/>
        </p:nvSpPr>
        <p:spPr bwMode="auto">
          <a:xfrm>
            <a:off x="609599" y="4195647"/>
            <a:ext cx="7956550" cy="204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800100" indent="-34290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algn="just" eaLnBrk="1" hangingPunct="1">
              <a:lnSpc>
                <a:spcPct val="110000"/>
              </a:lnSpc>
              <a:spcBef>
                <a:spcPts val="600"/>
              </a:spcBef>
              <a:buClr>
                <a:srgbClr val="A53010"/>
              </a:buClr>
            </a:pPr>
            <a:r>
              <a:rPr lang="zh-CN" altLang="en-US" sz="2200" b="1" dirty="0">
                <a:solidFill>
                  <a:srgbClr val="000000"/>
                </a:solidFill>
              </a:rPr>
              <a:t> </a:t>
            </a:r>
            <a:r>
              <a:rPr lang="zh-CN" altLang="en-US" sz="2200" b="1" dirty="0">
                <a:solidFill>
                  <a:srgbClr val="0303BD"/>
                </a:solidFill>
              </a:rPr>
              <a:t>数字签名</a:t>
            </a:r>
            <a:r>
              <a:rPr lang="zh-CN" altLang="en-US" sz="2200" b="1" dirty="0">
                <a:solidFill>
                  <a:srgbClr val="000000"/>
                </a:solidFill>
              </a:rPr>
              <a:t>不但能使信息接收者确认信息是否来自合法方，而且可以为仲裁者提供信息发送者对信息签名的证据。 </a:t>
            </a:r>
            <a:endParaRPr lang="zh-CN" altLang="en-US" sz="2200" b="1" dirty="0">
              <a:solidFill>
                <a:srgbClr val="000000"/>
              </a:solidFill>
            </a:endParaRPr>
          </a:p>
          <a:p>
            <a:pPr algn="just" eaLnBrk="1" hangingPunct="1">
              <a:lnSpc>
                <a:spcPct val="110000"/>
              </a:lnSpc>
              <a:spcBef>
                <a:spcPts val="600"/>
              </a:spcBef>
              <a:buClr>
                <a:srgbClr val="A53010"/>
              </a:buClr>
            </a:pPr>
            <a:r>
              <a:rPr lang="zh-CN" altLang="en-US" sz="2200" b="1" dirty="0">
                <a:solidFill>
                  <a:srgbClr val="000000"/>
                </a:solidFill>
              </a:rPr>
              <a:t> 数字签名主要通过加密算法（非对称加密）和证实协议实现。 </a:t>
            </a:r>
            <a:endParaRPr lang="en-US" altLang="zh-CN" sz="2200" b="1" dirty="0">
              <a:solidFill>
                <a:srgbClr val="000000"/>
              </a:solidFill>
            </a:endParaRPr>
          </a:p>
          <a:p>
            <a:pPr lvl="1" algn="just" eaLnBrk="1" hangingPunct="1">
              <a:lnSpc>
                <a:spcPct val="110000"/>
              </a:lnSpc>
              <a:spcBef>
                <a:spcPts val="600"/>
              </a:spcBef>
              <a:buClr>
                <a:srgbClr val="A53010"/>
              </a:buClr>
              <a:buFont typeface="Wingdings" panose="05000000000000000000" pitchFamily="2" charset="2"/>
              <a:buChar char="Ø"/>
            </a:pPr>
            <a:r>
              <a:rPr lang="zh-CN" altLang="en-US" sz="2000" b="1" dirty="0">
                <a:solidFill>
                  <a:srgbClr val="C00000"/>
                </a:solidFill>
              </a:rPr>
              <a:t>发送方通过自己的私钥加密</a:t>
            </a:r>
            <a:r>
              <a:rPr lang="zh-CN" altLang="en-US" sz="2000" b="1" dirty="0">
                <a:solidFill>
                  <a:srgbClr val="000000"/>
                </a:solidFill>
              </a:rPr>
              <a:t>，创建签名报文，接收方通过公钥解密</a:t>
            </a:r>
            <a:endParaRPr lang="zh-CN" altLang="en-US" sz="2000" b="1" dirty="0">
              <a:solidFill>
                <a:srgbClr val="000000"/>
              </a:solidFill>
            </a:endParaRPr>
          </a:p>
        </p:txBody>
      </p:sp>
      <p:sp>
        <p:nvSpPr>
          <p:cNvPr id="16" name="AutoShape 23"/>
          <p:cNvSpPr>
            <a:spLocks noGrp="1" noChangeArrowheads="1"/>
          </p:cNvSpPr>
          <p:nvPr>
            <p:ph type="title"/>
          </p:nvPr>
        </p:nvSpPr>
        <p:spPr bwMode="auto">
          <a:xfrm>
            <a:off x="682639" y="1287264"/>
            <a:ext cx="2254606" cy="573286"/>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buClr>
                <a:schemeClr val="hlink"/>
              </a:buClr>
              <a:buSzPct val="75000"/>
              <a:defRPr/>
            </a:pP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数字签名技术</a:t>
            </a:r>
            <a:endPar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3"/>
          <p:cNvSpPr>
            <a:spLocks noGrp="1" noChangeArrowheads="1"/>
          </p:cNvSpPr>
          <p:nvPr>
            <p:ph type="title"/>
          </p:nvPr>
        </p:nvSpPr>
        <p:spPr bwMode="auto">
          <a:xfrm>
            <a:off x="483123" y="1413954"/>
            <a:ext cx="1947087" cy="573286"/>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wrap="square" anchor="ctr">
            <a:spAutoFit/>
          </a:bodyPr>
          <a:lstStyle/>
          <a:p>
            <a:pPr>
              <a:buClr>
                <a:schemeClr val="hlink"/>
              </a:buClr>
              <a:buSzPct val="75000"/>
              <a:defRPr/>
            </a:pP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防火墙技术</a:t>
            </a:r>
            <a:endPar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5" name="组合 5"/>
          <p:cNvGrpSpPr/>
          <p:nvPr/>
        </p:nvGrpSpPr>
        <p:grpSpPr bwMode="auto">
          <a:xfrm>
            <a:off x="1096229" y="2164811"/>
            <a:ext cx="7033359" cy="2271458"/>
            <a:chOff x="539552" y="1412776"/>
            <a:chExt cx="8228127" cy="4320480"/>
          </a:xfrm>
        </p:grpSpPr>
        <p:sp>
          <p:nvSpPr>
            <p:cNvPr id="6" name="矩形 5"/>
            <p:cNvSpPr/>
            <p:nvPr/>
          </p:nvSpPr>
          <p:spPr>
            <a:xfrm>
              <a:off x="539552" y="1412776"/>
              <a:ext cx="7992888" cy="4320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aphicFrame>
          <p:nvGraphicFramePr>
            <p:cNvPr id="7" name="Object 2"/>
            <p:cNvGraphicFramePr>
              <a:graphicFrameLocks noChangeAspect="1"/>
            </p:cNvGraphicFramePr>
            <p:nvPr/>
          </p:nvGraphicFramePr>
          <p:xfrm>
            <a:off x="847642" y="1485106"/>
            <a:ext cx="7920037" cy="4248150"/>
          </p:xfrm>
          <a:graphic>
            <a:graphicData uri="http://schemas.openxmlformats.org/presentationml/2006/ole">
              <mc:AlternateContent xmlns:mc="http://schemas.openxmlformats.org/markup-compatibility/2006">
                <mc:Choice xmlns:v="urn:schemas-microsoft-com:vml" Requires="v">
                  <p:oleObj spid="_x0000_s5175" name="" r:id="rId1" imgW="5095875" imgH="2228850" progId="Visio.Drawing.6">
                    <p:embed/>
                  </p:oleObj>
                </mc:Choice>
                <mc:Fallback>
                  <p:oleObj name="" r:id="rId1" imgW="5095875" imgH="2228850" progId="Visio.Drawing.6">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642" y="1485106"/>
                          <a:ext cx="7920037" cy="4248150"/>
                        </a:xfrm>
                        <a:prstGeom prst="rect">
                          <a:avLst/>
                        </a:prstGeom>
                        <a:noFill/>
                        <a:ln>
                          <a:noFill/>
                        </a:ln>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矩形 7"/>
          <p:cNvSpPr/>
          <p:nvPr/>
        </p:nvSpPr>
        <p:spPr>
          <a:xfrm>
            <a:off x="1196242" y="27291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5.5 </a:t>
            </a:r>
            <a:r>
              <a:rPr lang="zh-CN" altLang="zh-CN" sz="3600" b="1" kern="0" dirty="0">
                <a:latin typeface="黑体" panose="02010609060101010101" pitchFamily="49" charset="-122"/>
                <a:ea typeface="黑体" panose="02010609060101010101" pitchFamily="49" charset="-122"/>
              </a:rPr>
              <a:t>网络安全</a:t>
            </a:r>
            <a:r>
              <a:rPr lang="zh-CN" altLang="en-US" sz="3600" b="1" kern="0" dirty="0">
                <a:latin typeface="黑体" panose="02010609060101010101" pitchFamily="49" charset="-122"/>
                <a:ea typeface="黑体" panose="02010609060101010101" pitchFamily="49" charset="-122"/>
              </a:rPr>
              <a:t>基础</a:t>
            </a:r>
            <a:endParaRPr lang="en-US" altLang="zh-CN" sz="3600" b="1" kern="0" dirty="0">
              <a:latin typeface="黑体" panose="02010609060101010101" pitchFamily="49" charset="-122"/>
              <a:ea typeface="黑体" panose="02010609060101010101" pitchFamily="49" charset="-122"/>
            </a:endParaRPr>
          </a:p>
        </p:txBody>
      </p:sp>
      <p:sp>
        <p:nvSpPr>
          <p:cNvPr id="9" name="Rectangle 3"/>
          <p:cNvSpPr>
            <a:spLocks noGrp="1" noChangeArrowheads="1"/>
          </p:cNvSpPr>
          <p:nvPr>
            <p:ph idx="1"/>
          </p:nvPr>
        </p:nvSpPr>
        <p:spPr>
          <a:xfrm>
            <a:off x="179053" y="4732384"/>
            <a:ext cx="8666629" cy="1957528"/>
          </a:xfrm>
        </p:spPr>
        <p:txBody>
          <a:bodyPr/>
          <a:lstStyle/>
          <a:p>
            <a:pPr algn="just" eaLnBrk="1" hangingPunct="1">
              <a:buFont typeface="Wingdings" panose="05000000000000000000" pitchFamily="2" charset="2"/>
              <a:buChar char="n"/>
            </a:pPr>
            <a:r>
              <a:rPr lang="zh-CN" altLang="en-US" sz="2200" b="1" dirty="0">
                <a:solidFill>
                  <a:srgbClr val="C00000"/>
                </a:solidFill>
              </a:rPr>
              <a:t>防火墙</a:t>
            </a:r>
            <a:r>
              <a:rPr lang="zh-CN" altLang="en-US" sz="2200" b="1" dirty="0">
                <a:solidFill>
                  <a:schemeClr val="tx1"/>
                </a:solidFill>
              </a:rPr>
              <a:t>：是一种用来加强网络之间访问控制的特殊网络互联设备。</a:t>
            </a:r>
            <a:endParaRPr lang="en-US" altLang="zh-CN" sz="2200" b="1" dirty="0">
              <a:solidFill>
                <a:schemeClr val="tx1"/>
              </a:solidFill>
            </a:endParaRPr>
          </a:p>
          <a:p>
            <a:pPr algn="just" eaLnBrk="1" hangingPunct="1">
              <a:buFont typeface="Wingdings" panose="05000000000000000000" pitchFamily="2" charset="2"/>
              <a:buChar char="n"/>
            </a:pPr>
            <a:r>
              <a:rPr lang="zh-CN" altLang="en-US" sz="2200" b="1" dirty="0">
                <a:solidFill>
                  <a:srgbClr val="C00000"/>
                </a:solidFill>
              </a:rPr>
              <a:t>目的</a:t>
            </a:r>
            <a:r>
              <a:rPr lang="zh-CN" altLang="en-US" sz="2200" b="1" dirty="0">
                <a:solidFill>
                  <a:schemeClr val="tx1"/>
                </a:solidFill>
              </a:rPr>
              <a:t>：防火墙能有效地控制内部网络和外部网络之间的访问及数据传送，从而达到保护内部网络的信息不受外部非授权用户的访问和过滤不良信息的目的。</a:t>
            </a:r>
            <a:endParaRPr lang="en-US" altLang="zh-CN" sz="2200" b="1" dirty="0">
              <a:solidFill>
                <a:schemeClr val="tx1"/>
              </a:solidFill>
            </a:endParaRPr>
          </a:p>
          <a:p>
            <a:pPr algn="just" eaLnBrk="1" hangingPunct="1">
              <a:buFont typeface="Wingdings" panose="05000000000000000000" pitchFamily="2" charset="2"/>
              <a:buChar char="n"/>
            </a:pPr>
            <a:r>
              <a:rPr lang="zh-CN" altLang="en-US" sz="2200" b="1" dirty="0"/>
              <a:t>防火墙是一种</a:t>
            </a:r>
            <a:r>
              <a:rPr lang="zh-CN" altLang="en-US" sz="2200" b="1" dirty="0">
                <a:solidFill>
                  <a:srgbClr val="C00000"/>
                </a:solidFill>
              </a:rPr>
              <a:t>被动的</a:t>
            </a:r>
            <a:r>
              <a:rPr lang="zh-CN" altLang="en-US" sz="2200" b="1" dirty="0"/>
              <a:t>网络安全技术。</a:t>
            </a:r>
            <a:endParaRPr lang="zh-CN" altLang="en-US" sz="22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513571" y="1604996"/>
            <a:ext cx="2430431" cy="593646"/>
          </a:xfrm>
          <a:extLst>
            <a:ext uri="{91240B29-F687-4F45-9708-019B960494DF}">
              <a14:hiddenLine xmlns:a14="http://schemas.microsoft.com/office/drawing/2010/main" w="9525">
                <a:solidFill>
                  <a:schemeClr val="tx1"/>
                </a:solidFill>
                <a:miter lim="800000"/>
                <a:headEnd/>
                <a:tailEnd/>
              </a14:hiddenLine>
            </a:ext>
          </a:extLst>
        </p:spPr>
        <p:txBody>
          <a:bodyPr vert="horz" wrap="square" lIns="68580" tIns="34290" rIns="68580" bIns="34290" numCol="1" rtlCol="0" anchor="b" anchorCtr="0" compatLnSpc="1">
            <a:normAutofit/>
          </a:bodyPr>
          <a:lstStyle/>
          <a:p>
            <a:pPr algn="l">
              <a:buClr>
                <a:srgbClr val="C00000"/>
              </a:buClr>
              <a:buFont typeface="Wingdings" panose="05000000000000000000" pitchFamily="2" charset="2"/>
              <a:buChar char="n"/>
            </a:pPr>
            <a:r>
              <a:rPr lang="zh-CN" altLang="en-US" sz="2200" b="1" dirty="0"/>
              <a:t> </a:t>
            </a:r>
            <a:r>
              <a:rPr lang="zh-CN" altLang="en-US" sz="2400" b="1" dirty="0"/>
              <a:t>电路交换</a:t>
            </a:r>
            <a:endParaRPr lang="zh-CN" altLang="en-US" sz="2400" b="1" dirty="0"/>
          </a:p>
        </p:txBody>
      </p:sp>
      <p:pic>
        <p:nvPicPr>
          <p:cNvPr id="5" name="Picture 8" descr="5t1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013349" y="2355742"/>
            <a:ext cx="6410435" cy="260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86718" y="5114863"/>
            <a:ext cx="8539808" cy="1421928"/>
          </a:xfrm>
          <a:prstGeom prst="rect">
            <a:avLst/>
          </a:prstGeom>
          <a:noFill/>
        </p:spPr>
        <p:txBody>
          <a:bodyPr wrap="square" rtlCol="0">
            <a:spAutoFit/>
          </a:bodyPr>
          <a:lstStyle/>
          <a:p>
            <a:pPr>
              <a:lnSpc>
                <a:spcPct val="120000"/>
              </a:lnSpc>
            </a:pPr>
            <a:r>
              <a:rPr lang="zh-CN" altLang="en-US" sz="2400" b="1" dirty="0">
                <a:latin typeface="+mn-ea"/>
              </a:rPr>
              <a:t>在通信之前要在通信双方之间建立一条被双方</a:t>
            </a:r>
            <a:r>
              <a:rPr lang="zh-CN" altLang="en-US" sz="2400" b="1" dirty="0">
                <a:solidFill>
                  <a:srgbClr val="C00000"/>
                </a:solidFill>
                <a:latin typeface="+mn-ea"/>
              </a:rPr>
              <a:t>独占的物理通路</a:t>
            </a:r>
            <a:r>
              <a:rPr lang="zh-CN" altLang="en-US" sz="2400" b="1" dirty="0">
                <a:latin typeface="+mn-ea"/>
              </a:rPr>
              <a:t>。</a:t>
            </a:r>
            <a:endParaRPr lang="en-US" altLang="zh-CN" sz="2400" b="1" dirty="0">
              <a:latin typeface="+mn-ea"/>
            </a:endParaRPr>
          </a:p>
          <a:p>
            <a:pPr>
              <a:lnSpc>
                <a:spcPct val="120000"/>
              </a:lnSpc>
            </a:pPr>
            <a:r>
              <a:rPr lang="zh-CN" altLang="en-US" sz="2400" b="1" dirty="0">
                <a:latin typeface="+mn-ea"/>
              </a:rPr>
              <a:t>特点：</a:t>
            </a:r>
            <a:r>
              <a:rPr lang="zh-CN" altLang="en-US" sz="2400" b="1" dirty="0">
                <a:solidFill>
                  <a:srgbClr val="0310BD"/>
                </a:solidFill>
                <a:latin typeface="+mn-ea"/>
              </a:rPr>
              <a:t>实时性强，时延小，电路利用率低，</a:t>
            </a:r>
            <a:r>
              <a:rPr lang="zh-CN" altLang="en-US" sz="2400" b="1" dirty="0">
                <a:latin typeface="+mn-ea"/>
              </a:rPr>
              <a:t>电路接续时间长。</a:t>
            </a:r>
            <a:endParaRPr lang="en-US" altLang="zh-CN" sz="2400" b="1" dirty="0">
              <a:latin typeface="+mn-ea"/>
            </a:endParaRPr>
          </a:p>
          <a:p>
            <a:pPr>
              <a:lnSpc>
                <a:spcPct val="120000"/>
              </a:lnSpc>
            </a:pPr>
            <a:r>
              <a:rPr lang="zh-CN" altLang="en-US" sz="2400" b="1" dirty="0">
                <a:latin typeface="+mn-ea"/>
              </a:rPr>
              <a:t>适用于：长报文</a:t>
            </a:r>
            <a:endParaRPr lang="zh-CN" altLang="en-US" sz="2400" b="1" dirty="0">
              <a:latin typeface="+mn-ea"/>
            </a:endParaRPr>
          </a:p>
        </p:txBody>
      </p:sp>
      <p:sp>
        <p:nvSpPr>
          <p:cNvPr id="6" name="矩形 5"/>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sp>
        <p:nvSpPr>
          <p:cNvPr id="3" name="矩形 2"/>
          <p:cNvSpPr/>
          <p:nvPr/>
        </p:nvSpPr>
        <p:spPr>
          <a:xfrm>
            <a:off x="425162" y="1265308"/>
            <a:ext cx="2040943" cy="461665"/>
          </a:xfrm>
          <a:prstGeom prst="rect">
            <a:avLst/>
          </a:prstGeom>
        </p:spPr>
        <p:txBody>
          <a:bodyPr wrap="none">
            <a:spAutoFit/>
          </a:bodyPr>
          <a:lstStyle/>
          <a:p>
            <a:r>
              <a:rPr lang="zh-CN" altLang="en-US" sz="2400" b="1" dirty="0">
                <a:solidFill>
                  <a:srgbClr val="C00000"/>
                </a:solidFill>
              </a:rPr>
              <a:t>数据交换技术</a:t>
            </a:r>
            <a:endParaRPr lang="zh-CN" altLang="en-US" sz="2400" dirty="0">
              <a:solidFill>
                <a:srgbClr val="C00000"/>
              </a:solidFill>
            </a:endParaRPr>
          </a:p>
        </p:txBody>
      </p:sp>
      <p:cxnSp>
        <p:nvCxnSpPr>
          <p:cNvPr id="8" name="直接连接符 7"/>
          <p:cNvCxnSpPr/>
          <p:nvPr/>
        </p:nvCxnSpPr>
        <p:spPr>
          <a:xfrm>
            <a:off x="1571105" y="2892829"/>
            <a:ext cx="723208" cy="257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960628" y="3292071"/>
            <a:ext cx="414339" cy="86429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051069" y="3150524"/>
            <a:ext cx="437804" cy="113589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31723" y="3399905"/>
            <a:ext cx="329739" cy="104740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104312" y="4355870"/>
            <a:ext cx="770313" cy="4690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36112" y="2967335"/>
            <a:ext cx="2271776"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谢谢！</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4726" y="3925246"/>
            <a:ext cx="8617057" cy="2723527"/>
          </a:xfrm>
          <a:noFill/>
        </p:spPr>
        <p:txBody>
          <a:bodyPr/>
          <a:lstStyle/>
          <a:p>
            <a:pPr marL="0" indent="0" algn="just">
              <a:lnSpc>
                <a:spcPct val="110000"/>
              </a:lnSpc>
              <a:spcBef>
                <a:spcPts val="600"/>
              </a:spcBef>
              <a:buNone/>
            </a:pPr>
            <a:r>
              <a:rPr lang="zh-CN" altLang="en-US" sz="2200" b="1" dirty="0"/>
              <a:t>将用户的</a:t>
            </a:r>
            <a:r>
              <a:rPr lang="zh-CN" altLang="en-US" sz="2200" b="1" dirty="0">
                <a:solidFill>
                  <a:srgbClr val="C00000"/>
                </a:solidFill>
              </a:rPr>
              <a:t>整个报文存储</a:t>
            </a:r>
            <a:r>
              <a:rPr lang="zh-CN" altLang="en-US" sz="2200" b="1" dirty="0" smtClean="0">
                <a:solidFill>
                  <a:srgbClr val="C00000"/>
                </a:solidFill>
              </a:rPr>
              <a:t>在中转节点的</a:t>
            </a:r>
            <a:r>
              <a:rPr lang="zh-CN" altLang="en-US" sz="2200" b="1" dirty="0">
                <a:solidFill>
                  <a:srgbClr val="C00000"/>
                </a:solidFill>
              </a:rPr>
              <a:t>存储器中</a:t>
            </a:r>
            <a:r>
              <a:rPr lang="zh-CN" altLang="en-US" sz="2200" b="1" dirty="0"/>
              <a:t>。当所需要的输出电路空闲时，再将该报文发向接收交换机或终端，它以</a:t>
            </a:r>
            <a:r>
              <a:rPr lang="zh-CN" altLang="en-US" sz="2200" b="1" dirty="0">
                <a:solidFill>
                  <a:srgbClr val="C00000"/>
                </a:solidFill>
              </a:rPr>
              <a:t>“存储</a:t>
            </a:r>
            <a:r>
              <a:rPr lang="en-US" altLang="zh-CN" sz="2200" b="1" dirty="0">
                <a:solidFill>
                  <a:srgbClr val="C00000"/>
                </a:solidFill>
              </a:rPr>
              <a:t>——</a:t>
            </a:r>
            <a:r>
              <a:rPr lang="zh-CN" altLang="en-US" sz="2200" b="1" dirty="0">
                <a:solidFill>
                  <a:srgbClr val="C00000"/>
                </a:solidFill>
              </a:rPr>
              <a:t>转发”</a:t>
            </a:r>
            <a:r>
              <a:rPr lang="zh-CN" altLang="en-US" sz="2200" b="1" dirty="0"/>
              <a:t>方式在网内传输数据。</a:t>
            </a:r>
            <a:endParaRPr lang="en-US" altLang="zh-CN" sz="2200" b="1" dirty="0"/>
          </a:p>
          <a:p>
            <a:pPr algn="just">
              <a:lnSpc>
                <a:spcPct val="110000"/>
              </a:lnSpc>
              <a:spcBef>
                <a:spcPts val="600"/>
              </a:spcBef>
            </a:pPr>
            <a:r>
              <a:rPr lang="zh-CN" altLang="en-US" sz="2200" b="1" dirty="0">
                <a:sym typeface="+mn-ea"/>
              </a:rPr>
              <a:t>特点：中继电路利用率高，</a:t>
            </a:r>
            <a:r>
              <a:rPr lang="zh-CN" altLang="en-US" sz="2200" b="1" dirty="0">
                <a:solidFill>
                  <a:srgbClr val="0310BD"/>
                </a:solidFill>
                <a:sym typeface="+mn-ea"/>
              </a:rPr>
              <a:t>多个用户同时在一条线路上传送</a:t>
            </a:r>
            <a:r>
              <a:rPr lang="zh-CN" altLang="en-US" sz="2200" b="1" dirty="0">
                <a:sym typeface="+mn-ea"/>
              </a:rPr>
              <a:t>。传输时延长，</a:t>
            </a:r>
            <a:r>
              <a:rPr lang="zh-CN" altLang="en-US" sz="2200" b="1" dirty="0">
                <a:solidFill>
                  <a:srgbClr val="0310BD"/>
                </a:solidFill>
                <a:sym typeface="+mn-ea"/>
              </a:rPr>
              <a:t>实时性差，且占大量交换机</a:t>
            </a:r>
            <a:r>
              <a:rPr lang="zh-CN" altLang="en-US" sz="2200" b="1" dirty="0" smtClean="0">
                <a:solidFill>
                  <a:srgbClr val="0310BD"/>
                </a:solidFill>
                <a:sym typeface="+mn-ea"/>
              </a:rPr>
              <a:t>存储器</a:t>
            </a:r>
            <a:r>
              <a:rPr lang="zh-CN" altLang="en-US" sz="2200" b="1" dirty="0">
                <a:solidFill>
                  <a:srgbClr val="0310BD"/>
                </a:solidFill>
                <a:sym typeface="+mn-ea"/>
              </a:rPr>
              <a:t>。</a:t>
            </a:r>
            <a:endParaRPr lang="en-US" altLang="zh-CN" sz="2200" b="1" dirty="0">
              <a:solidFill>
                <a:srgbClr val="0310BD"/>
              </a:solidFill>
            </a:endParaRPr>
          </a:p>
          <a:p>
            <a:pPr algn="just">
              <a:lnSpc>
                <a:spcPct val="110000"/>
              </a:lnSpc>
              <a:spcBef>
                <a:spcPts val="600"/>
              </a:spcBef>
            </a:pPr>
            <a:r>
              <a:rPr lang="zh-CN" altLang="en-US" sz="2200" b="1" dirty="0">
                <a:sym typeface="+mn-ea"/>
              </a:rPr>
              <a:t>适用于：短报文，实时性要求不高的用户</a:t>
            </a:r>
            <a:endParaRPr lang="zh-CN" altLang="en-US" sz="2200" b="1" dirty="0"/>
          </a:p>
          <a:p>
            <a:pPr marL="0" indent="0" algn="just">
              <a:lnSpc>
                <a:spcPct val="110000"/>
              </a:lnSpc>
              <a:spcBef>
                <a:spcPts val="600"/>
              </a:spcBef>
              <a:buNone/>
            </a:pPr>
            <a:r>
              <a:rPr lang="zh-CN" altLang="en-US" sz="2200" b="1" dirty="0"/>
              <a:t> </a:t>
            </a:r>
            <a:endParaRPr lang="zh-CN" altLang="en-US" sz="2200" b="1" dirty="0"/>
          </a:p>
          <a:p>
            <a:pPr marL="0" indent="0" algn="just">
              <a:lnSpc>
                <a:spcPct val="110000"/>
              </a:lnSpc>
              <a:spcBef>
                <a:spcPts val="600"/>
              </a:spcBef>
              <a:buNone/>
            </a:pPr>
            <a:endParaRPr lang="zh-CN" altLang="en-US" sz="2200" b="1" dirty="0"/>
          </a:p>
        </p:txBody>
      </p:sp>
      <p:sp>
        <p:nvSpPr>
          <p:cNvPr id="5" name="矩形 4"/>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sp>
        <p:nvSpPr>
          <p:cNvPr id="6" name="标题 2"/>
          <p:cNvSpPr txBox="1"/>
          <p:nvPr/>
        </p:nvSpPr>
        <p:spPr bwMode="auto">
          <a:xfrm>
            <a:off x="493046" y="1722444"/>
            <a:ext cx="2430431" cy="59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68580" tIns="34290" rIns="68580" bIns="34290" numCol="1" rtlCol="0" anchor="b" anchorCtr="0" compatLnSpc="1">
            <a:normAutofit/>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a:lstStyle>
          <a:p>
            <a:pPr algn="l">
              <a:buClr>
                <a:srgbClr val="C00000"/>
              </a:buClr>
              <a:buFont typeface="Wingdings" panose="05000000000000000000" pitchFamily="2" charset="2"/>
              <a:buChar char="n"/>
            </a:pPr>
            <a:r>
              <a:rPr lang="zh-CN" altLang="en-US" sz="2400" b="1" dirty="0"/>
              <a:t> 报文交换</a:t>
            </a:r>
            <a:endParaRPr lang="zh-CN" altLang="en-US" sz="2400" b="1" dirty="0"/>
          </a:p>
        </p:txBody>
      </p:sp>
      <p:sp>
        <p:nvSpPr>
          <p:cNvPr id="7" name="矩形 6"/>
          <p:cNvSpPr/>
          <p:nvPr/>
        </p:nvSpPr>
        <p:spPr>
          <a:xfrm>
            <a:off x="493046" y="1285918"/>
            <a:ext cx="2040943" cy="461665"/>
          </a:xfrm>
          <a:prstGeom prst="rect">
            <a:avLst/>
          </a:prstGeom>
        </p:spPr>
        <p:txBody>
          <a:bodyPr wrap="none">
            <a:spAutoFit/>
          </a:bodyPr>
          <a:lstStyle/>
          <a:p>
            <a:r>
              <a:rPr lang="zh-CN" altLang="en-US" sz="2400" b="1" dirty="0">
                <a:solidFill>
                  <a:srgbClr val="FF0000"/>
                </a:solidFill>
              </a:rPr>
              <a:t>数据交换技术</a:t>
            </a:r>
            <a:endParaRPr lang="zh-CN" altLang="en-US" sz="2400" dirty="0">
              <a:solidFill>
                <a:srgbClr val="FF0000"/>
              </a:solidFill>
            </a:endParaRPr>
          </a:p>
        </p:txBody>
      </p:sp>
      <p:grpSp>
        <p:nvGrpSpPr>
          <p:cNvPr id="10" name="组合 73"/>
          <p:cNvGrpSpPr/>
          <p:nvPr/>
        </p:nvGrpSpPr>
        <p:grpSpPr bwMode="auto">
          <a:xfrm>
            <a:off x="2819399" y="1554229"/>
            <a:ext cx="5210695" cy="2103372"/>
            <a:chOff x="1478514" y="2074911"/>
            <a:chExt cx="5450891" cy="1520838"/>
          </a:xfrm>
        </p:grpSpPr>
        <p:pic>
          <p:nvPicPr>
            <p:cNvPr id="31"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0458" y="2587622"/>
              <a:ext cx="558947" cy="55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66"/>
            <p:cNvGrpSpPr/>
            <p:nvPr/>
          </p:nvGrpSpPr>
          <p:grpSpPr bwMode="auto">
            <a:xfrm>
              <a:off x="1478514" y="2074911"/>
              <a:ext cx="4935486" cy="1520838"/>
              <a:chOff x="1571420" y="1869637"/>
              <a:chExt cx="4935486" cy="1520838"/>
            </a:xfrm>
          </p:grpSpPr>
          <p:pic>
            <p:nvPicPr>
              <p:cNvPr id="33" name="图片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962" y="2469182"/>
                <a:ext cx="732217" cy="35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71420" y="2371547"/>
                <a:ext cx="558947" cy="55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9235" y="1869637"/>
                <a:ext cx="709222" cy="34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826" y="2519331"/>
                <a:ext cx="758434" cy="36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2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9235" y="3029638"/>
                <a:ext cx="743628" cy="3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连接符 37"/>
              <p:cNvCxnSpPr>
                <a:stCxn id="34" idx="3"/>
                <a:endCxn id="33" idx="1"/>
              </p:cNvCxnSpPr>
              <p:nvPr/>
            </p:nvCxnSpPr>
            <p:spPr>
              <a:xfrm>
                <a:off x="2130722" y="2648922"/>
                <a:ext cx="4219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0"/>
                <a:endCxn id="35" idx="1"/>
              </p:cNvCxnSpPr>
              <p:nvPr/>
            </p:nvCxnSpPr>
            <p:spPr>
              <a:xfrm flipV="1">
                <a:off x="2919737" y="2041843"/>
                <a:ext cx="991262" cy="429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6" idx="0"/>
              </p:cNvCxnSpPr>
              <p:nvPr/>
            </p:nvCxnSpPr>
            <p:spPr>
              <a:xfrm>
                <a:off x="4617617" y="2041843"/>
                <a:ext cx="1151062" cy="476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3" idx="2"/>
                <a:endCxn id="37" idx="1"/>
              </p:cNvCxnSpPr>
              <p:nvPr/>
            </p:nvCxnSpPr>
            <p:spPr>
              <a:xfrm>
                <a:off x="2919737" y="2824541"/>
                <a:ext cx="991262" cy="3859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图片 2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1813" y="2493501"/>
                <a:ext cx="703911" cy="34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连接符 42"/>
              <p:cNvCxnSpPr/>
              <p:nvPr/>
            </p:nvCxnSpPr>
            <p:spPr>
              <a:xfrm flipV="1">
                <a:off x="4617617" y="2867903"/>
                <a:ext cx="1116106" cy="3230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3" idx="3"/>
                <a:endCxn id="42" idx="1"/>
              </p:cNvCxnSpPr>
              <p:nvPr/>
            </p:nvCxnSpPr>
            <p:spPr>
              <a:xfrm>
                <a:off x="3286778" y="2648922"/>
                <a:ext cx="594258" cy="173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2" idx="3"/>
                <a:endCxn id="36" idx="1"/>
              </p:cNvCxnSpPr>
              <p:nvPr/>
            </p:nvCxnSpPr>
            <p:spPr>
              <a:xfrm>
                <a:off x="4585157" y="2666267"/>
                <a:ext cx="803996" cy="36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6095772" y="2703125"/>
                <a:ext cx="411985" cy="86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3501187" y="2814008"/>
            <a:ext cx="1006328" cy="369332"/>
          </a:xfrm>
          <a:prstGeom prst="rect">
            <a:avLst/>
          </a:prstGeom>
          <a:noFill/>
        </p:spPr>
        <p:txBody>
          <a:bodyPr wrap="square" rtlCol="0">
            <a:spAutoFit/>
          </a:bodyPr>
          <a:lstStyle/>
          <a:p>
            <a:r>
              <a:rPr lang="zh-CN" altLang="en-US" b="1" dirty="0" smtClean="0"/>
              <a:t>节点</a:t>
            </a:r>
            <a:r>
              <a:rPr lang="en-US" altLang="zh-CN" b="1" dirty="0" smtClean="0"/>
              <a:t>1</a:t>
            </a:r>
            <a:endParaRPr lang="zh-CN" altLang="en-US" b="1" dirty="0"/>
          </a:p>
        </p:txBody>
      </p:sp>
      <p:sp>
        <p:nvSpPr>
          <p:cNvPr id="24" name="文本框 23"/>
          <p:cNvSpPr txBox="1"/>
          <p:nvPr/>
        </p:nvSpPr>
        <p:spPr>
          <a:xfrm>
            <a:off x="5026927" y="2841183"/>
            <a:ext cx="1006328" cy="369332"/>
          </a:xfrm>
          <a:prstGeom prst="rect">
            <a:avLst/>
          </a:prstGeom>
          <a:noFill/>
        </p:spPr>
        <p:txBody>
          <a:bodyPr wrap="square" rtlCol="0">
            <a:spAutoFit/>
          </a:bodyPr>
          <a:lstStyle/>
          <a:p>
            <a:r>
              <a:rPr lang="zh-CN" altLang="en-US" b="1" dirty="0" smtClean="0"/>
              <a:t>节点</a:t>
            </a:r>
            <a:r>
              <a:rPr lang="en-US" altLang="zh-CN" b="1" dirty="0" smtClean="0"/>
              <a:t>2</a:t>
            </a:r>
            <a:endParaRPr lang="zh-CN" altLang="en-US" b="1" dirty="0"/>
          </a:p>
        </p:txBody>
      </p:sp>
      <p:sp>
        <p:nvSpPr>
          <p:cNvPr id="25" name="文本框 24"/>
          <p:cNvSpPr txBox="1"/>
          <p:nvPr/>
        </p:nvSpPr>
        <p:spPr>
          <a:xfrm>
            <a:off x="5027126" y="1983436"/>
            <a:ext cx="1006328" cy="369332"/>
          </a:xfrm>
          <a:prstGeom prst="rect">
            <a:avLst/>
          </a:prstGeom>
          <a:noFill/>
        </p:spPr>
        <p:txBody>
          <a:bodyPr wrap="square" rtlCol="0">
            <a:spAutoFit/>
          </a:bodyPr>
          <a:lstStyle/>
          <a:p>
            <a:r>
              <a:rPr lang="zh-CN" altLang="en-US" b="1" dirty="0" smtClean="0"/>
              <a:t>节点</a:t>
            </a:r>
            <a:r>
              <a:rPr lang="en-US" altLang="zh-CN" b="1" dirty="0" smtClean="0"/>
              <a:t>3</a:t>
            </a:r>
            <a:endParaRPr lang="zh-CN" altLang="en-US" b="1" dirty="0"/>
          </a:p>
        </p:txBody>
      </p:sp>
      <p:sp>
        <p:nvSpPr>
          <p:cNvPr id="26" name="文本框 25"/>
          <p:cNvSpPr txBox="1"/>
          <p:nvPr/>
        </p:nvSpPr>
        <p:spPr>
          <a:xfrm>
            <a:off x="5026927" y="3622035"/>
            <a:ext cx="1006328" cy="369332"/>
          </a:xfrm>
          <a:prstGeom prst="rect">
            <a:avLst/>
          </a:prstGeom>
          <a:noFill/>
        </p:spPr>
        <p:txBody>
          <a:bodyPr wrap="square" rtlCol="0">
            <a:spAutoFit/>
          </a:bodyPr>
          <a:lstStyle/>
          <a:p>
            <a:r>
              <a:rPr lang="zh-CN" altLang="en-US" b="1" dirty="0" smtClean="0"/>
              <a:t>节点</a:t>
            </a:r>
            <a:r>
              <a:rPr lang="en-US" altLang="zh-CN" b="1" dirty="0" smtClean="0"/>
              <a:t>4</a:t>
            </a:r>
            <a:endParaRPr lang="zh-CN" altLang="en-US" b="1" dirty="0"/>
          </a:p>
        </p:txBody>
      </p:sp>
      <p:sp>
        <p:nvSpPr>
          <p:cNvPr id="27" name="文本框 26"/>
          <p:cNvSpPr txBox="1"/>
          <p:nvPr/>
        </p:nvSpPr>
        <p:spPr>
          <a:xfrm>
            <a:off x="6636265" y="2952774"/>
            <a:ext cx="1006328" cy="369332"/>
          </a:xfrm>
          <a:prstGeom prst="rect">
            <a:avLst/>
          </a:prstGeom>
          <a:noFill/>
        </p:spPr>
        <p:txBody>
          <a:bodyPr wrap="square" rtlCol="0">
            <a:spAutoFit/>
          </a:bodyPr>
          <a:lstStyle/>
          <a:p>
            <a:r>
              <a:rPr lang="zh-CN" altLang="en-US" b="1" dirty="0" smtClean="0"/>
              <a:t>节点</a:t>
            </a:r>
            <a:r>
              <a:rPr lang="en-US" altLang="zh-CN" b="1" dirty="0" smtClean="0"/>
              <a:t>5</a:t>
            </a:r>
            <a:endParaRPr lang="zh-CN" altLang="en-US" b="1" dirty="0"/>
          </a:p>
        </p:txBody>
      </p:sp>
      <p:sp>
        <p:nvSpPr>
          <p:cNvPr id="4" name="文本框 3"/>
          <p:cNvSpPr txBox="1"/>
          <p:nvPr/>
        </p:nvSpPr>
        <p:spPr>
          <a:xfrm>
            <a:off x="2764842" y="1997038"/>
            <a:ext cx="736345" cy="369332"/>
          </a:xfrm>
          <a:prstGeom prst="rect">
            <a:avLst/>
          </a:prstGeom>
          <a:noFill/>
        </p:spPr>
        <p:txBody>
          <a:bodyPr wrap="square" rtlCol="0">
            <a:spAutoFit/>
          </a:bodyPr>
          <a:lstStyle/>
          <a:p>
            <a:r>
              <a:rPr lang="zh-CN" altLang="en-US" b="1" dirty="0" smtClean="0">
                <a:solidFill>
                  <a:srgbClr val="C00000"/>
                </a:solidFill>
              </a:rPr>
              <a:t>报文</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40000" decel="60000" fill="hold" grpId="0" nodeType="clickEffect">
                                  <p:stCondLst>
                                    <p:cond delay="500"/>
                                  </p:stCondLst>
                                  <p:childTnLst>
                                    <p:animMotion origin="layout" path="M 6.94444E-6 -6.66667E-6 L 6.94444E-6 -6.66667E-6 L 0.00817 0.00138 L 0.01546 0.00254 C 0.01841 0.003 0.02136 0.00323 0.02449 0.0037 C 0.02848 0.00439 0.0323 0.00578 0.03629 0.00624 C 0.05105 0.00763 0.06355 0.0074 0.07813 0.0074 L 0.07813 0.0074 L 0.09358 -0.00834 C 0.0948 -0.00973 0.09584 -0.01112 0.09723 -0.01204 C 0.09758 -0.01228 0.10348 -0.01691 0.10452 -0.01806 C 0.10608 -0.01992 0.1073 -0.02246 0.10904 -0.02408 C 0.11077 -0.02593 0.11268 -0.02709 0.11442 -0.02894 C 0.11667 -0.03126 0.11928 -0.03427 0.12171 -0.03635 C 0.12431 -0.0382 0.12588 -0.03867 0.12813 -0.04121 C 0.12935 -0.0426 0.13004 -0.04538 0.13178 -0.04607 C 0.13855 -0.04908 0.13022 -0.04492 0.13716 -0.04954 C 0.13872 -0.0507 0.14029 -0.05117 0.14167 -0.05209 C 0.14324 -0.05302 0.14463 -0.05464 0.14636 -0.05579 C 0.15452 -0.06135 0.14688 -0.05487 0.15626 -0.06066 C 0.15782 -0.06158 0.15921 -0.0632 0.16077 -0.06413 C 0.16199 -0.06482 0.16338 -0.06482 0.16442 -0.06552 C 0.16581 -0.06598 0.16685 -0.06714 0.16806 -0.06783 C 0.16893 -0.06829 0.16997 -0.06853 0.17084 -0.06899 C 0.17188 -0.06968 0.17258 -0.07084 0.17362 -0.07154 C 0.17536 -0.07246 0.17726 -0.07316 0.179 -0.07385 C 0.18299 -0.0757 0.18074 -0.07478 0.18542 -0.0764 C 0.19445 -0.08242 0.18299 -0.07524 0.19358 -0.07987 C 0.19827 -0.08218 0.19584 -0.08218 0.19983 -0.08473 C 0.2007 -0.08542 0.20174 -0.08566 0.20261 -0.08612 C 0.20487 -0.08681 0.20678 -0.08728 0.20904 -0.08843 C 0.22015 -0.09492 0.20626 -0.08728 0.21529 -0.09329 C 0.21615 -0.09399 0.2172 -0.09422 0.21806 -0.09445 C 0.21876 -0.09538 0.21911 -0.0963 0.21997 -0.097 C 0.22397 -0.10024 0.22171 -0.09584 0.22362 -0.10047 L 0.22813 -0.10047 C 0.25088 -0.08959 0.22952 -0.10093 0.24272 -0.09214 C 0.24358 -0.09144 0.24445 -0.09144 0.24532 -0.09098 C 0.24931 -0.08867 0.2599 -0.0838 0.26355 -0.07871 C 0.26945 -0.07084 0.26268 -0.07917 0.26997 -0.07269 C 0.27067 -0.072 0.27101 -0.07084 0.27171 -0.07038 C 0.27223 -0.06968 0.27779 -0.06552 0.279 -0.06413 C 0.28542 -0.05672 0.28091 -0.05927 0.28629 -0.05695 C 0.28907 -0.0514 0.28733 -0.05441 0.29167 -0.04839 L 0.29636 -0.04237 L 0.29897 -0.04121 L 0.30452 -0.0338 C 0.30539 -0.03265 0.30608 -0.03126 0.30713 -0.03033 C 0.30938 -0.02825 0.31112 -0.02709 0.31268 -0.02408 C 0.31615 -0.0176 0.31233 -0.02038 0.3172 -0.01806 C 0.31806 -0.01598 0.31858 -0.01367 0.31997 -0.01204 C 0.32067 -0.01112 0.32188 -0.01158 0.32258 -0.01089 C 0.33421 0.00115 0.3231 -0.00695 0.33178 -0.00117 C 0.33247 0.00046 0.33386 0.0037 0.33542 0.00485 C 0.33612 0.00555 0.33716 0.00578 0.33803 0.00624 C 0.33872 0.0074 0.33924 0.00856 0.33994 0.00971 C 0.34115 0.0118 0.34411 0.01481 0.34532 0.01596 C 0.34619 0.01643 0.34723 0.01666 0.3481 0.01712 C 0.34931 0.01828 0.35053 0.01967 0.35174 0.02059 C 0.35313 0.02198 0.35487 0.02291 0.35626 0.0243 C 0.35695 0.02499 0.3573 0.02615 0.35817 0.02684 C 0.36042 0.0287 0.36529 0.03171 0.36529 0.03171 C 0.36945 0.03726 0.36424 0.03055 0.37084 0.03657 C 0.37154 0.03703 0.37188 0.03819 0.37258 0.03888 C 0.37449 0.04096 0.37536 0.0412 0.37726 0.04258 L 0.37622 0.04374 C 0.38074 0.0449 0.38542 0.04629 0.38994 0.04745 C 0.39671 0.04907 0.39914 0.04837 0.40626 0.04976 C 0.40956 0.05046 0.41303 0.05138 0.41633 0.05231 C 0.4172 0.05254 0.41806 0.05323 0.41893 0.05346 C 0.43178 0.05671 0.42813 0.05508 0.43907 0.05717 C 0.44081 0.0574 0.44254 0.05809 0.44445 0.05833 C 0.45018 0.05856 0.45591 0.05833 0.46181 0.05833 L 0.46181 0.05833 " pathEditMode="relative" ptsTypes="AAAAAAAAAAAAAAAAAAAAAAAAAAAAAAAAAAAAAAAAAAAAAAAAAAAAAAAAAAAAAAAAAAAAAAAAAA">
                                      <p:cBhvr>
                                        <p:cTn id="6" dur="5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5t13"/>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757642" y="2157918"/>
            <a:ext cx="5920740" cy="200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10705" y="4498557"/>
            <a:ext cx="8454325" cy="1871282"/>
          </a:xfrm>
          <a:prstGeom prst="rect">
            <a:avLst/>
          </a:prstGeom>
          <a:noFill/>
        </p:spPr>
        <p:txBody>
          <a:bodyPr wrap="square" rtlCol="0">
            <a:spAutoFit/>
          </a:bodyPr>
          <a:lstStyle/>
          <a:p>
            <a:pPr>
              <a:lnSpc>
                <a:spcPct val="120000"/>
              </a:lnSpc>
              <a:spcBef>
                <a:spcPts val="600"/>
              </a:spcBef>
              <a:spcAft>
                <a:spcPts val="600"/>
              </a:spcAft>
            </a:pPr>
            <a:r>
              <a:rPr lang="zh-CN" altLang="en-US" sz="2200" b="1" dirty="0"/>
              <a:t>分组交换</a:t>
            </a:r>
            <a:r>
              <a:rPr lang="zh-CN" altLang="en-US" sz="2200" b="1" dirty="0">
                <a:solidFill>
                  <a:srgbClr val="FF0000"/>
                </a:solidFill>
              </a:rPr>
              <a:t>仍采用存储转发传输方式</a:t>
            </a:r>
            <a:r>
              <a:rPr lang="zh-CN" altLang="en-US" sz="2200" b="1" dirty="0"/>
              <a:t>，但将一个长报文先</a:t>
            </a:r>
            <a:r>
              <a:rPr lang="zh-CN" altLang="en-US" sz="2200" b="1" dirty="0">
                <a:solidFill>
                  <a:srgbClr val="C00000"/>
                </a:solidFill>
              </a:rPr>
              <a:t>分割为若干个较短的分组</a:t>
            </a:r>
            <a:r>
              <a:rPr lang="zh-CN" altLang="en-US" sz="2200" b="1" dirty="0"/>
              <a:t>，然后把这些分组（携带源、目的地址和编号信息）逐个地发送出去。</a:t>
            </a:r>
            <a:endParaRPr lang="en-US" altLang="zh-CN" sz="2200" b="1" dirty="0"/>
          </a:p>
          <a:p>
            <a:pPr marL="342900" indent="-342900">
              <a:lnSpc>
                <a:spcPct val="120000"/>
              </a:lnSpc>
              <a:spcBef>
                <a:spcPts val="600"/>
              </a:spcBef>
              <a:spcAft>
                <a:spcPts val="600"/>
              </a:spcAft>
              <a:buFont typeface="Arial" panose="020B0604020202020204" pitchFamily="34" charset="0"/>
              <a:buChar char="•"/>
            </a:pPr>
            <a:r>
              <a:rPr lang="zh-CN" altLang="en-US" sz="2200" b="1" dirty="0">
                <a:sym typeface="+mn-ea"/>
              </a:rPr>
              <a:t>特点：</a:t>
            </a:r>
            <a:r>
              <a:rPr lang="zh-CN" altLang="en-US" sz="2200" b="1" dirty="0">
                <a:solidFill>
                  <a:srgbClr val="0310BD"/>
                </a:solidFill>
                <a:sym typeface="+mn-ea"/>
              </a:rPr>
              <a:t>比电路交换的电路利用率高，比报文交换传输时延小。</a:t>
            </a:r>
            <a:endParaRPr lang="zh-CN" altLang="en-US" sz="2200" b="1" dirty="0">
              <a:solidFill>
                <a:srgbClr val="0310BD"/>
              </a:solidFill>
            </a:endParaRPr>
          </a:p>
        </p:txBody>
      </p:sp>
      <p:sp>
        <p:nvSpPr>
          <p:cNvPr id="6" name="矩形 5"/>
          <p:cNvSpPr/>
          <p:nvPr/>
        </p:nvSpPr>
        <p:spPr>
          <a:xfrm>
            <a:off x="1307179" y="252195"/>
            <a:ext cx="3894015" cy="646331"/>
          </a:xfrm>
          <a:prstGeom prst="rect">
            <a:avLst/>
          </a:prstGeom>
        </p:spPr>
        <p:txBody>
          <a:bodyPr wrap="none">
            <a:spAutoFit/>
          </a:bodyPr>
          <a:lstStyle/>
          <a:p>
            <a:pPr lvl="0" algn="ctr" eaLnBrk="0" hangingPunct="0">
              <a:defRPr/>
            </a:pPr>
            <a:r>
              <a:rPr lang="en-US" altLang="zh-CN" sz="3600" b="1" kern="0" dirty="0">
                <a:latin typeface="黑体" panose="02010609060101010101" pitchFamily="49" charset="-122"/>
                <a:ea typeface="黑体" panose="02010609060101010101" pitchFamily="49" charset="-122"/>
              </a:rPr>
              <a:t>5.1 </a:t>
            </a:r>
            <a:r>
              <a:rPr lang="zh-CN" altLang="en-US" sz="3600" b="1" kern="0" dirty="0">
                <a:latin typeface="黑体" panose="02010609060101010101" pitchFamily="49" charset="-122"/>
                <a:ea typeface="黑体" panose="02010609060101010101" pitchFamily="49" charset="-122"/>
              </a:rPr>
              <a:t>通信技术基础</a:t>
            </a:r>
            <a:endParaRPr lang="en-US" altLang="zh-CN" sz="3600" b="1" kern="0" dirty="0">
              <a:latin typeface="黑体" panose="02010609060101010101" pitchFamily="49" charset="-122"/>
              <a:ea typeface="黑体" panose="02010609060101010101" pitchFamily="49" charset="-122"/>
            </a:endParaRPr>
          </a:p>
        </p:txBody>
      </p:sp>
      <p:sp>
        <p:nvSpPr>
          <p:cNvPr id="7" name="标题 2"/>
          <p:cNvSpPr txBox="1"/>
          <p:nvPr/>
        </p:nvSpPr>
        <p:spPr bwMode="auto">
          <a:xfrm>
            <a:off x="478565" y="1596058"/>
            <a:ext cx="2430431" cy="59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68580" tIns="34290" rIns="68580" bIns="34290" numCol="1" rtlCol="0" anchor="b" anchorCtr="0" compatLnSpc="1">
            <a:normAutofit/>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3300">
                <a:solidFill>
                  <a:schemeClr val="tx2"/>
                </a:solidFill>
                <a:latin typeface="Arial" panose="020B0604020202020204" pitchFamily="34" charset="0"/>
                <a:ea typeface="宋体" panose="02010600030101010101" pitchFamily="2" charset="-122"/>
              </a:defRPr>
            </a:lvl9pPr>
          </a:lstStyle>
          <a:p>
            <a:pPr algn="l">
              <a:buClr>
                <a:srgbClr val="C00000"/>
              </a:buClr>
              <a:buFont typeface="Wingdings" panose="05000000000000000000" pitchFamily="2" charset="2"/>
              <a:buChar char="n"/>
            </a:pPr>
            <a:r>
              <a:rPr lang="zh-CN" altLang="en-US" sz="2400" b="1" dirty="0"/>
              <a:t> 分组交换</a:t>
            </a:r>
            <a:endParaRPr lang="zh-CN" altLang="en-US" sz="2400" b="1" dirty="0"/>
          </a:p>
        </p:txBody>
      </p:sp>
      <p:sp>
        <p:nvSpPr>
          <p:cNvPr id="8" name="矩形 7"/>
          <p:cNvSpPr/>
          <p:nvPr/>
        </p:nvSpPr>
        <p:spPr>
          <a:xfrm>
            <a:off x="478565" y="1254843"/>
            <a:ext cx="2040943" cy="461665"/>
          </a:xfrm>
          <a:prstGeom prst="rect">
            <a:avLst/>
          </a:prstGeom>
        </p:spPr>
        <p:txBody>
          <a:bodyPr wrap="none">
            <a:spAutoFit/>
          </a:bodyPr>
          <a:lstStyle/>
          <a:p>
            <a:r>
              <a:rPr lang="zh-CN" altLang="en-US" sz="2400" b="1" dirty="0">
                <a:solidFill>
                  <a:srgbClr val="FF0000"/>
                </a:solidFill>
              </a:rPr>
              <a:t>数据交换技术</a:t>
            </a:r>
            <a:endParaRPr lang="zh-CN" altLang="en-US" sz="2400" dirty="0">
              <a:solidFill>
                <a:srgbClr val="FF0000"/>
              </a:solidFill>
            </a:endParaRPr>
          </a:p>
        </p:txBody>
      </p:sp>
      <p:grpSp>
        <p:nvGrpSpPr>
          <p:cNvPr id="19" name="组合 18"/>
          <p:cNvGrpSpPr/>
          <p:nvPr/>
        </p:nvGrpSpPr>
        <p:grpSpPr>
          <a:xfrm>
            <a:off x="2576945" y="2313709"/>
            <a:ext cx="4364182" cy="1233055"/>
            <a:chOff x="2576945" y="2313709"/>
            <a:chExt cx="4364182" cy="1233055"/>
          </a:xfrm>
        </p:grpSpPr>
        <p:sp>
          <p:nvSpPr>
            <p:cNvPr id="3" name="矩形 2"/>
            <p:cNvSpPr/>
            <p:nvPr/>
          </p:nvSpPr>
          <p:spPr>
            <a:xfrm>
              <a:off x="6650182" y="3034145"/>
              <a:ext cx="214745" cy="304800"/>
            </a:xfrm>
            <a:prstGeom prst="rect">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cxnSp>
          <p:nvCxnSpPr>
            <p:cNvPr id="9" name="直接连接符 8"/>
            <p:cNvCxnSpPr/>
            <p:nvPr/>
          </p:nvCxnSpPr>
          <p:spPr>
            <a:xfrm flipV="1">
              <a:off x="2576945" y="2819400"/>
              <a:ext cx="346364" cy="248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254186" y="2313709"/>
              <a:ext cx="1865069" cy="3667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424055" y="2382206"/>
              <a:ext cx="715672" cy="6519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303818" y="3262745"/>
              <a:ext cx="637309" cy="284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576945" y="2809282"/>
            <a:ext cx="4364182" cy="738414"/>
            <a:chOff x="2653145" y="2126271"/>
            <a:chExt cx="4364182" cy="738414"/>
          </a:xfrm>
        </p:grpSpPr>
        <p:sp>
          <p:nvSpPr>
            <p:cNvPr id="21" name="矩形 20"/>
            <p:cNvSpPr/>
            <p:nvPr/>
          </p:nvSpPr>
          <p:spPr>
            <a:xfrm>
              <a:off x="5424055" y="2138899"/>
              <a:ext cx="214745" cy="304800"/>
            </a:xfrm>
            <a:prstGeom prst="rect">
              <a:avLst/>
            </a:prstGeom>
            <a:solidFill>
              <a:srgbClr val="FFFFFF"/>
            </a:solidFill>
            <a:ln>
              <a:solidFill>
                <a:srgbClr val="031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t>
              </a:r>
              <a:endParaRPr lang="zh-CN" altLang="en-US" dirty="0">
                <a:solidFill>
                  <a:schemeClr val="tx1"/>
                </a:solidFill>
              </a:endParaRPr>
            </a:p>
          </p:txBody>
        </p:sp>
        <p:cxnSp>
          <p:nvCxnSpPr>
            <p:cNvPr id="22" name="直接连接符 21"/>
            <p:cNvCxnSpPr/>
            <p:nvPr/>
          </p:nvCxnSpPr>
          <p:spPr>
            <a:xfrm flipV="1">
              <a:off x="2653145" y="2137322"/>
              <a:ext cx="346364" cy="248978"/>
            </a:xfrm>
            <a:prstGeom prst="line">
              <a:avLst/>
            </a:prstGeom>
            <a:ln w="28575">
              <a:solidFill>
                <a:srgbClr val="0310B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330386" y="2126271"/>
              <a:ext cx="1019941" cy="259097"/>
            </a:xfrm>
            <a:prstGeom prst="line">
              <a:avLst/>
            </a:prstGeom>
            <a:ln w="28575">
              <a:solidFill>
                <a:srgbClr val="0310BD"/>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75909" y="2421330"/>
              <a:ext cx="1461655" cy="100159"/>
            </a:xfrm>
            <a:prstGeom prst="line">
              <a:avLst/>
            </a:prstGeom>
            <a:ln w="28575">
              <a:solidFill>
                <a:srgbClr val="0310B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380018" y="2580666"/>
              <a:ext cx="637309" cy="284019"/>
            </a:xfrm>
            <a:prstGeom prst="line">
              <a:avLst/>
            </a:prstGeom>
            <a:ln w="28575">
              <a:solidFill>
                <a:srgbClr val="0310BD"/>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22067" y="2870935"/>
            <a:ext cx="4446769" cy="1131432"/>
            <a:chOff x="2522067" y="2870935"/>
            <a:chExt cx="4446769" cy="1131432"/>
          </a:xfrm>
        </p:grpSpPr>
        <p:grpSp>
          <p:nvGrpSpPr>
            <p:cNvPr id="42" name="组合 41"/>
            <p:cNvGrpSpPr/>
            <p:nvPr/>
          </p:nvGrpSpPr>
          <p:grpSpPr>
            <a:xfrm>
              <a:off x="2522067" y="2870935"/>
              <a:ext cx="4446769" cy="1131432"/>
              <a:chOff x="2576945" y="2819400"/>
              <a:chExt cx="4446769" cy="1131432"/>
            </a:xfrm>
          </p:grpSpPr>
          <p:sp>
            <p:nvSpPr>
              <p:cNvPr id="43" name="矩形 42"/>
              <p:cNvSpPr/>
              <p:nvPr/>
            </p:nvSpPr>
            <p:spPr>
              <a:xfrm>
                <a:off x="6337913" y="3394840"/>
                <a:ext cx="214745" cy="304800"/>
              </a:xfrm>
              <a:prstGeom prst="rect">
                <a:avLst/>
              </a:prstGeom>
              <a:solidFill>
                <a:srgbClr val="FFFF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a:t>
                </a:r>
                <a:endParaRPr lang="zh-CN" altLang="en-US" dirty="0">
                  <a:solidFill>
                    <a:schemeClr val="tx1"/>
                  </a:solidFill>
                </a:endParaRPr>
              </a:p>
            </p:txBody>
          </p:sp>
          <p:cxnSp>
            <p:nvCxnSpPr>
              <p:cNvPr id="44" name="直接连接符 43"/>
              <p:cNvCxnSpPr/>
              <p:nvPr/>
            </p:nvCxnSpPr>
            <p:spPr>
              <a:xfrm flipV="1">
                <a:off x="2576945" y="2819400"/>
                <a:ext cx="346364" cy="2489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176149" y="2848234"/>
                <a:ext cx="217674" cy="9102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525926" y="3939908"/>
                <a:ext cx="1648207" cy="1092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86405" y="3249310"/>
                <a:ext cx="637309" cy="28401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flipV="1">
              <a:off x="5424055" y="3310344"/>
              <a:ext cx="637309" cy="5768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10610</Words>
  <Application>WPS 演示</Application>
  <PresentationFormat>全屏显示(4:3)</PresentationFormat>
  <Paragraphs>948</Paragraphs>
  <Slides>70</Slides>
  <Notes>30</Notes>
  <HiddenSlides>24</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8</vt:i4>
      </vt:variant>
      <vt:variant>
        <vt:lpstr>幻灯片标题</vt:lpstr>
      </vt:variant>
      <vt:variant>
        <vt:i4>70</vt:i4>
      </vt:variant>
    </vt:vector>
  </HeadingPairs>
  <TitlesOfParts>
    <vt:vector size="102" baseType="lpstr">
      <vt:lpstr>Arial</vt:lpstr>
      <vt:lpstr>宋体</vt:lpstr>
      <vt:lpstr>Wingdings</vt:lpstr>
      <vt:lpstr>微软雅黑</vt:lpstr>
      <vt:lpstr>Times New Roman</vt:lpstr>
      <vt:lpstr>黑体</vt:lpstr>
      <vt:lpstr>Wingdings 3</vt:lpstr>
      <vt:lpstr>Tahoma</vt:lpstr>
      <vt:lpstr>Century Gothic</vt:lpstr>
      <vt:lpstr>Arial Unicode MS</vt:lpstr>
      <vt:lpstr>等线</vt:lpstr>
      <vt:lpstr>CordiaUPC</vt:lpstr>
      <vt:lpstr>Microsoft Sans Serif</vt:lpstr>
      <vt:lpstr>隶书</vt:lpstr>
      <vt:lpstr>Monotype Sorts</vt:lpstr>
      <vt:lpstr>Wingdings</vt:lpstr>
      <vt:lpstr>楷体</vt:lpstr>
      <vt:lpstr>Courier New</vt:lpstr>
      <vt:lpstr>Times New Roman</vt:lpstr>
      <vt:lpstr>Calibri</vt:lpstr>
      <vt:lpstr>主题1</vt:lpstr>
      <vt:lpstr>1_默认设计模板</vt:lpstr>
      <vt:lpstr>1_主题1</vt:lpstr>
      <vt:lpstr>2_默认设计模板</vt:lpstr>
      <vt:lpstr>Visio.Drawing.11</vt:lpstr>
      <vt:lpstr>Visio.Drawing.11</vt:lpstr>
      <vt:lpstr>Visio.Drawing.11</vt:lpstr>
      <vt:lpstr>Visio.Drawing.11</vt:lpstr>
      <vt:lpstr>Visio.Drawing.11</vt:lpstr>
      <vt:lpstr>Visio.Drawing.11</vt:lpstr>
      <vt:lpstr>Visio.Drawing.11</vt:lpstr>
      <vt:lpstr>Visio.Drawing.6</vt:lpstr>
      <vt:lpstr>PowerPoint 演示文稿</vt:lpstr>
      <vt:lpstr>PowerPoint 演示文稿</vt:lpstr>
      <vt:lpstr>PowerPoint 演示文稿</vt:lpstr>
      <vt:lpstr>PowerPoint 演示文稿</vt:lpstr>
      <vt:lpstr>PowerPoint 演示文稿</vt:lpstr>
      <vt:lpstr>PowerPoint 演示文稿</vt:lpstr>
      <vt:lpstr> 电路交换</vt:lpstr>
      <vt:lpstr>PowerPoint 演示文稿</vt:lpstr>
      <vt:lpstr>PowerPoint 演示文稿</vt:lpstr>
      <vt:lpstr>PowerPoint 演示文稿</vt:lpstr>
      <vt:lpstr>PowerPoint 演示文稿</vt:lpstr>
      <vt:lpstr>宏观上由资源子网和通信子网组成</vt:lpstr>
      <vt:lpstr>PowerPoint 演示文稿</vt:lpstr>
      <vt:lpstr>计算机网络的分类 —— 计算机网络的拓扑结构 </vt:lpstr>
      <vt:lpstr>计算机网络的拓扑结构——总线型</vt:lpstr>
      <vt:lpstr>计算机网络的拓扑结构——星型</vt:lpstr>
      <vt:lpstr>计算机网络的拓扑结构——环型</vt:lpstr>
      <vt:lpstr>计算机网络的拓扑结构——树型</vt:lpstr>
      <vt:lpstr>计算机网络的拓扑结构——网状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通过子网掩码将一个物理网络划分为若干个子网，但对外仍表现为一个网络。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因特网基本概念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对称加密 </vt:lpstr>
      <vt:lpstr>非对称加密 </vt:lpstr>
      <vt:lpstr>PowerPoint 演示文稿</vt:lpstr>
      <vt:lpstr>PowerPoint 演示文稿</vt:lpstr>
      <vt:lpstr>PowerPoint 演示文稿</vt:lpstr>
      <vt:lpstr>认证技术</vt:lpstr>
      <vt:lpstr>（1）消息认证</vt:lpstr>
      <vt:lpstr>PowerPoint 演示文稿</vt:lpstr>
      <vt:lpstr>（2）身份认证技术</vt:lpstr>
      <vt:lpstr>数字签名技术</vt:lpstr>
      <vt:lpstr>防火墙技术</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xwm</dc:creator>
  <cp:lastModifiedBy>勇</cp:lastModifiedBy>
  <cp:revision>396</cp:revision>
  <dcterms:created xsi:type="dcterms:W3CDTF">2018-06-04T00:53:00Z</dcterms:created>
  <dcterms:modified xsi:type="dcterms:W3CDTF">2025-12-23T07:30:34Z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076736F0636C4CC2A2C1EEFDBEC0926C_13</vt:lpwstr>
  </property>
</Properties>
</file>